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258" r:id="rId3"/>
    <p:sldId id="259" r:id="rId4"/>
    <p:sldId id="262" r:id="rId5"/>
    <p:sldId id="263" r:id="rId6"/>
    <p:sldId id="264" r:id="rId7"/>
    <p:sldId id="260" r:id="rId8"/>
    <p:sldId id="265" r:id="rId9"/>
    <p:sldId id="267" r:id="rId10"/>
    <p:sldId id="268" r:id="rId11"/>
    <p:sldId id="26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3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3" r:id="rId36"/>
    <p:sldId id="296" r:id="rId37"/>
    <p:sldId id="299" r:id="rId38"/>
    <p:sldId id="302" r:id="rId39"/>
    <p:sldId id="303" r:id="rId40"/>
    <p:sldId id="291" r:id="rId41"/>
    <p:sldId id="294" r:id="rId42"/>
    <p:sldId id="298" r:id="rId43"/>
    <p:sldId id="301" r:id="rId44"/>
    <p:sldId id="292" r:id="rId45"/>
    <p:sldId id="295" r:id="rId46"/>
    <p:sldId id="297" r:id="rId47"/>
    <p:sldId id="300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8" r:id="rId56"/>
    <p:sldId id="312" r:id="rId57"/>
    <p:sldId id="313" r:id="rId58"/>
    <p:sldId id="319" r:id="rId59"/>
    <p:sldId id="320" r:id="rId60"/>
    <p:sldId id="376" r:id="rId61"/>
    <p:sldId id="314" r:id="rId62"/>
    <p:sldId id="321" r:id="rId63"/>
    <p:sldId id="322" r:id="rId64"/>
    <p:sldId id="377" r:id="rId65"/>
    <p:sldId id="315" r:id="rId66"/>
    <p:sldId id="323" r:id="rId67"/>
    <p:sldId id="325" r:id="rId68"/>
    <p:sldId id="324" r:id="rId69"/>
    <p:sldId id="326" r:id="rId70"/>
    <p:sldId id="378" r:id="rId71"/>
    <p:sldId id="31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3" r:id="rId87"/>
    <p:sldId id="342" r:id="rId88"/>
    <p:sldId id="341" r:id="rId89"/>
    <p:sldId id="379" r:id="rId90"/>
    <p:sldId id="344" r:id="rId91"/>
    <p:sldId id="345" r:id="rId92"/>
    <p:sldId id="347" r:id="rId93"/>
    <p:sldId id="346" r:id="rId94"/>
    <p:sldId id="348" r:id="rId95"/>
    <p:sldId id="350" r:id="rId96"/>
    <p:sldId id="351" r:id="rId97"/>
    <p:sldId id="361" r:id="rId98"/>
    <p:sldId id="360" r:id="rId99"/>
    <p:sldId id="362" r:id="rId100"/>
    <p:sldId id="353" r:id="rId101"/>
    <p:sldId id="354" r:id="rId102"/>
    <p:sldId id="355" r:id="rId103"/>
    <p:sldId id="356" r:id="rId104"/>
    <p:sldId id="358" r:id="rId105"/>
    <p:sldId id="359" r:id="rId106"/>
    <p:sldId id="363" r:id="rId107"/>
    <p:sldId id="365" r:id="rId108"/>
    <p:sldId id="366" r:id="rId109"/>
    <p:sldId id="368" r:id="rId110"/>
    <p:sldId id="370" r:id="rId111"/>
    <p:sldId id="371" r:id="rId112"/>
    <p:sldId id="372" r:id="rId113"/>
    <p:sldId id="373" r:id="rId114"/>
    <p:sldId id="369" r:id="rId115"/>
    <p:sldId id="374" r:id="rId116"/>
    <p:sldId id="257" r:id="rId117"/>
    <p:sldId id="266" r:id="rId118"/>
    <p:sldId id="349" r:id="rId119"/>
    <p:sldId id="352" r:id="rId120"/>
    <p:sldId id="357" r:id="rId121"/>
    <p:sldId id="364" r:id="rId122"/>
    <p:sldId id="367" r:id="rId123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94673" autoAdjust="0"/>
  </p:normalViewPr>
  <p:slideViewPr>
    <p:cSldViewPr>
      <p:cViewPr varScale="1">
        <p:scale>
          <a:sx n="83" d="100"/>
          <a:sy n="83" d="100"/>
        </p:scale>
        <p:origin x="-31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1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23881-77B0-44C1-97DE-1870400EFBC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1DF27-26DE-4A82-B2E6-B32FEC2CB0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A3D4-247B-4D6E-8844-7F28DB9129F4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54220-A2E8-4D91-AC0B-4273496AC3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4 A-B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4 A</a:t>
            </a:r>
            <a:r>
              <a:rPr lang="en-US" baseline="0" dirty="0" smtClean="0"/>
              <a:t> &amp;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</a:t>
            </a:r>
            <a:r>
              <a:rPr lang="en-US" baseline="0" dirty="0" smtClean="0"/>
              <a:t> 1 B-C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</a:t>
            </a:r>
            <a:r>
              <a:rPr lang="en-US" baseline="0" dirty="0" smtClean="0"/>
              <a:t> 3 B-C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2 B-E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4 B-C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5 A-C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5 A-C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2 A-B;</a:t>
            </a:r>
            <a:r>
              <a:rPr lang="en-US" baseline="0" dirty="0" smtClean="0"/>
              <a:t> </a:t>
            </a:r>
            <a:r>
              <a:rPr lang="en-US" dirty="0" smtClean="0"/>
              <a:t>No block</a:t>
            </a:r>
            <a:r>
              <a:rPr lang="en-US" baseline="0" dirty="0" smtClean="0"/>
              <a:t> of morphine activity when SB 334867 dose is 10x lower or when put outside of the VTA.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2 C-D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Fig. 2 C &amp; 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54220-A2E8-4D91-AC0B-4273496AC3AB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1032BC-2EE0-43E3-8C5A-BC06A14955E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011C575-3320-41FE-A524-E85A753286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40.jpeg"/><Relationship Id="rId7" Type="http://schemas.openxmlformats.org/officeDocument/2006/relationships/image" Target="../media/image154.pn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10" Type="http://schemas.openxmlformats.org/officeDocument/2006/relationships/image" Target="../media/image139.jpeg"/><Relationship Id="rId4" Type="http://schemas.openxmlformats.org/officeDocument/2006/relationships/image" Target="../media/image151.jpeg"/><Relationship Id="rId9" Type="http://schemas.openxmlformats.org/officeDocument/2006/relationships/image" Target="../media/image14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gif"/><Relationship Id="rId3" Type="http://schemas.openxmlformats.org/officeDocument/2006/relationships/image" Target="../media/image161.jpeg"/><Relationship Id="rId7" Type="http://schemas.openxmlformats.org/officeDocument/2006/relationships/image" Target="../media/image16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4.png"/><Relationship Id="rId4" Type="http://schemas.openxmlformats.org/officeDocument/2006/relationships/image" Target="../media/image162.jpeg"/><Relationship Id="rId9" Type="http://schemas.openxmlformats.org/officeDocument/2006/relationships/image" Target="../media/image16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gif"/><Relationship Id="rId3" Type="http://schemas.openxmlformats.org/officeDocument/2006/relationships/image" Target="../media/image39.png"/><Relationship Id="rId7" Type="http://schemas.openxmlformats.org/officeDocument/2006/relationships/image" Target="../media/image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6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s://drsimonsaysscience.org/category/research-article/" TargetMode="External"/><Relationship Id="rId13" Type="http://schemas.openxmlformats.org/officeDocument/2006/relationships/hyperlink" Target="http://naruto3ever.deviantart.com/art/fat-johnny-bravo-140560783" TargetMode="External"/><Relationship Id="rId18" Type="http://schemas.openxmlformats.org/officeDocument/2006/relationships/hyperlink" Target="https://clipartfest.com/categories/view/bf09a11cfd769f794bd4d02115bdf2dab12329f4/clipart-thought-bubble.html" TargetMode="External"/><Relationship Id="rId26" Type="http://schemas.openxmlformats.org/officeDocument/2006/relationships/hyperlink" Target="https://www.jax.org/strain/000664" TargetMode="External"/><Relationship Id="rId3" Type="http://schemas.openxmlformats.org/officeDocument/2006/relationships/hyperlink" Target="https://www.youtube.com/watch?v=J3L6Nwr8fp8" TargetMode="External"/><Relationship Id="rId21" Type="http://schemas.openxmlformats.org/officeDocument/2006/relationships/hyperlink" Target="http://www.criver.com/products-services/basic-research/find-a-model/cd-igs-rat" TargetMode="External"/><Relationship Id="rId7" Type="http://schemas.openxmlformats.org/officeDocument/2006/relationships/hyperlink" Target="https://www.khanacademy.org/test-prep/mcat/behavior/physiological-and-sociocultural-concepts-of-motivation-and-attitudes/a/motivation-article-2" TargetMode="External"/><Relationship Id="rId12" Type="http://schemas.openxmlformats.org/officeDocument/2006/relationships/hyperlink" Target="http://positivemed.com/2013/12/30/exercises-losing-belly-fat/" TargetMode="External"/><Relationship Id="rId17" Type="http://schemas.openxmlformats.org/officeDocument/2006/relationships/hyperlink" Target="http://www.huffingtonpost.com/jonathan-rottenberg/why-there-will-be-no-cure-for-depression_b_4824289.html" TargetMode="External"/><Relationship Id="rId25" Type="http://schemas.openxmlformats.org/officeDocument/2006/relationships/hyperlink" Target="http://www.genesmart.com/300200848/omega-3s-reduce-depression-symptoms/" TargetMode="External"/><Relationship Id="rId2" Type="http://schemas.openxmlformats.org/officeDocument/2006/relationships/hyperlink" Target="http://www.123rf.com/stock-photo/golden_gate_bridge.html" TargetMode="External"/><Relationship Id="rId16" Type="http://schemas.openxmlformats.org/officeDocument/2006/relationships/hyperlink" Target="http://www.yourhealthyjourney.org/get-started/" TargetMode="External"/><Relationship Id="rId20" Type="http://schemas.openxmlformats.org/officeDocument/2006/relationships/hyperlink" Target="http://sperlingprostatecenter.com/naltrexone-immune-boost-fact-wishful-think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learningsolutions.org/tag/decision-making/" TargetMode="External"/><Relationship Id="rId11" Type="http://schemas.openxmlformats.org/officeDocument/2006/relationships/hyperlink" Target="http://gallery.yopriceville.com/Free-Clipart-Pictures/Ice-Cream-PNG/Transparent_Chocolate_Ice_Cream_Cone_Picture" TargetMode="External"/><Relationship Id="rId24" Type="http://schemas.openxmlformats.org/officeDocument/2006/relationships/hyperlink" Target="https://psychcentral.com/news/2015/03/13/depression-influences-perception-of-time/82277.html" TargetMode="External"/><Relationship Id="rId5" Type="http://schemas.openxmlformats.org/officeDocument/2006/relationships/hyperlink" Target="http://www.wikiwand.com/en/Beta-Endorphin" TargetMode="External"/><Relationship Id="rId15" Type="http://schemas.openxmlformats.org/officeDocument/2006/relationships/hyperlink" Target="https://clipartfest.com/categories/view/6ed692fbdc56ef36a262842548a689d8fc083394/sick-in-hospital-clipart.html" TargetMode="External"/><Relationship Id="rId23" Type="http://schemas.openxmlformats.org/officeDocument/2006/relationships/hyperlink" Target="http://www.freeiconspng.com/png-images/tear-png" TargetMode="External"/><Relationship Id="rId28" Type="http://schemas.openxmlformats.org/officeDocument/2006/relationships/hyperlink" Target="http://www.princeton.edu/main/news/archive/S20/41/35M42/index.xml?section=topstories" TargetMode="External"/><Relationship Id="rId10" Type="http://schemas.openxmlformats.org/officeDocument/2006/relationships/hyperlink" Target="http://wlpapers.com/thinking-girl.html" TargetMode="External"/><Relationship Id="rId19" Type="http://schemas.openxmlformats.org/officeDocument/2006/relationships/hyperlink" Target="http://drugsdetails.com/gabapentin-with-morphine/" TargetMode="External"/><Relationship Id="rId4" Type="http://schemas.openxmlformats.org/officeDocument/2006/relationships/hyperlink" Target="http://psychologia.co/impulsivity/" TargetMode="External"/><Relationship Id="rId9" Type="http://schemas.openxmlformats.org/officeDocument/2006/relationships/hyperlink" Target="http://neurowiki2014.wikidot.com/individual:the-role-of-dopamine-d2-receptors" TargetMode="External"/><Relationship Id="rId14" Type="http://schemas.openxmlformats.org/officeDocument/2006/relationships/hyperlink" Target="http://www.shutterstock.com/video/clip-15148441-stock-footage-woman-with-belly-fat-getting-dressed-putting-pants-on-overweight-female-trying-to-fasten-too-small.html" TargetMode="External"/><Relationship Id="rId22" Type="http://schemas.openxmlformats.org/officeDocument/2006/relationships/hyperlink" Target="http://www.clker.com/clipart-9635.html" TargetMode="External"/><Relationship Id="rId27" Type="http://schemas.openxmlformats.org/officeDocument/2006/relationships/hyperlink" Target="https://www.linkedin.com/pulse/learning-memory-molecular-discussion-hypothesis-gevick-safarians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4.png"/><Relationship Id="rId4" Type="http://schemas.openxmlformats.org/officeDocument/2006/relationships/image" Target="../media/image1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5.gif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7.png"/><Relationship Id="rId4" Type="http://schemas.openxmlformats.org/officeDocument/2006/relationships/image" Target="../media/image6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24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18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9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24.jpeg"/><Relationship Id="rId5" Type="http://schemas.openxmlformats.org/officeDocument/2006/relationships/image" Target="../media/image121.jpeg"/><Relationship Id="rId10" Type="http://schemas.openxmlformats.org/officeDocument/2006/relationships/image" Target="../media/image118.png"/><Relationship Id="rId4" Type="http://schemas.openxmlformats.org/officeDocument/2006/relationships/image" Target="../media/image120.jpeg"/><Relationship Id="rId9" Type="http://schemas.openxmlformats.org/officeDocument/2006/relationships/image" Target="../media/image12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7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0583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Endogenous </a:t>
            </a:r>
            <a:r>
              <a:rPr lang="en-US" dirty="0" err="1" smtClean="0"/>
              <a:t>Opioids</a:t>
            </a:r>
            <a:r>
              <a:rPr lang="en-US" dirty="0" smtClean="0"/>
              <a:t>: A Link Between Depression and Impulsivity?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Jazmine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Yaeger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314" name="Picture 2" descr="Image result for bri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0"/>
            <a:ext cx="5181600" cy="1588930"/>
          </a:xfrm>
          <a:prstGeom prst="rect">
            <a:avLst/>
          </a:prstGeom>
          <a:noFill/>
        </p:spPr>
      </p:pic>
      <p:pic>
        <p:nvPicPr>
          <p:cNvPr id="13316" name="Picture 4" descr="Image result for depre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5200" y="3638549"/>
            <a:ext cx="2870200" cy="2152651"/>
          </a:xfrm>
          <a:prstGeom prst="rect">
            <a:avLst/>
          </a:prstGeom>
          <a:noFill/>
        </p:spPr>
      </p:pic>
      <p:pic>
        <p:nvPicPr>
          <p:cNvPr id="13318" name="Picture 6" descr="Image result for impulsi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1" y="3429000"/>
            <a:ext cx="3428999" cy="2576667"/>
          </a:xfrm>
          <a:prstGeom prst="rect">
            <a:avLst/>
          </a:prstGeom>
          <a:noFill/>
        </p:spPr>
      </p:pic>
      <p:pic>
        <p:nvPicPr>
          <p:cNvPr id="13320" name="Picture 8" descr="Image result for beta endorphi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657600"/>
            <a:ext cx="5393992" cy="195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2.  Choice</a:t>
            </a:r>
          </a:p>
          <a:p>
            <a:pPr marL="880110" lvl="1" indent="-514350">
              <a:buNone/>
            </a:pPr>
            <a:r>
              <a:rPr lang="en-US" dirty="0" smtClean="0"/>
              <a:t>	-Complicated </a:t>
            </a:r>
            <a:r>
              <a:rPr lang="en-US" dirty="0" smtClean="0">
                <a:latin typeface="Calibri"/>
                <a:cs typeface="Calibri"/>
              </a:rPr>
              <a:t>→ Not completely understood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-Involves memory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	</a:t>
            </a:r>
            <a:r>
              <a:rPr lang="en-US" i="1" dirty="0" smtClean="0">
                <a:latin typeface="Calibri"/>
                <a:cs typeface="Calibri"/>
              </a:rPr>
              <a:t>-Emotional memory input also has 				contributions from the </a:t>
            </a:r>
            <a:r>
              <a:rPr lang="en-US" i="1" dirty="0" err="1" smtClean="0">
                <a:latin typeface="Calibri"/>
                <a:cs typeface="Calibri"/>
              </a:rPr>
              <a:t>amygdala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sz="1400" i="1" dirty="0" smtClean="0">
                <a:latin typeface="Calibri"/>
                <a:cs typeface="Calibri"/>
              </a:rPr>
              <a:t>(</a:t>
            </a:r>
            <a:r>
              <a:rPr lang="en-US" sz="1400" i="1" dirty="0" err="1" smtClean="0">
                <a:latin typeface="Calibri"/>
                <a:cs typeface="Calibri"/>
              </a:rPr>
              <a:t>Naqvi</a:t>
            </a:r>
            <a:r>
              <a:rPr lang="en-US" sz="1400" i="1" dirty="0" smtClean="0">
                <a:latin typeface="Calibri"/>
                <a:cs typeface="Calibri"/>
              </a:rPr>
              <a:t> et al., 			2006)</a:t>
            </a:r>
            <a:endParaRPr lang="en-US" sz="14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24578" name="Picture 2" descr="Image result for emotional memory amygd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657600"/>
            <a:ext cx="3810000" cy="3349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6072"/>
          </a:xfrm>
        </p:spPr>
        <p:txBody>
          <a:bodyPr/>
          <a:lstStyle/>
          <a:p>
            <a:r>
              <a:rPr lang="en-US" dirty="0" smtClean="0"/>
              <a:t>Intra-VTA Procedure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10" name="Picture 2" descr="Image result for rat intraperiton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0"/>
            <a:ext cx="2847975" cy="37433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62200" y="2133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Recovery Period</a:t>
            </a:r>
            <a:endParaRPr lang="en-US" sz="2400" dirty="0"/>
          </a:p>
        </p:txBody>
      </p:sp>
      <p:pic>
        <p:nvPicPr>
          <p:cNvPr id="105478" name="Picture 6" descr="Image result for brain sectio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971800"/>
            <a:ext cx="4229100" cy="2724151"/>
          </a:xfrm>
          <a:prstGeom prst="rect">
            <a:avLst/>
          </a:prstGeom>
          <a:noFill/>
        </p:spPr>
      </p:pic>
      <p:pic>
        <p:nvPicPr>
          <p:cNvPr id="107522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4429125" cy="3743325"/>
          </a:xfrm>
          <a:prstGeom prst="rect">
            <a:avLst/>
          </a:prstGeom>
          <a:noFill/>
        </p:spPr>
      </p:pic>
      <p:pic>
        <p:nvPicPr>
          <p:cNvPr id="107524" name="Picture 4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981200"/>
            <a:ext cx="5867400" cy="4400550"/>
          </a:xfrm>
          <a:prstGeom prst="rect">
            <a:avLst/>
          </a:prstGeom>
          <a:noFill/>
        </p:spPr>
      </p:pic>
      <p:pic>
        <p:nvPicPr>
          <p:cNvPr id="17" name="Picture 16" descr="Cannulation of VT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7103" y="2057400"/>
            <a:ext cx="5095697" cy="4284111"/>
          </a:xfrm>
          <a:prstGeom prst="rect">
            <a:avLst/>
          </a:prstGeom>
        </p:spPr>
      </p:pic>
      <p:pic>
        <p:nvPicPr>
          <p:cNvPr id="18" name="Picture 17" descr="Microinfusi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7702" y="1905000"/>
            <a:ext cx="3663098" cy="4497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57912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Drug Treatment 1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SB 334867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Vehicle</a:t>
            </a:r>
            <a:endParaRPr lang="en-US" dirty="0"/>
          </a:p>
        </p:txBody>
      </p:sp>
      <p:pic>
        <p:nvPicPr>
          <p:cNvPr id="9" name="Picture 8" descr="Image result for clock transparent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19400"/>
            <a:ext cx="2743200" cy="2743200"/>
          </a:xfrm>
          <a:prstGeom prst="rect">
            <a:avLst/>
          </a:prstGeom>
          <a:noFill/>
        </p:spPr>
      </p:pic>
      <p:pic>
        <p:nvPicPr>
          <p:cNvPr id="105482" name="Picture 10" descr="Image result for electrophysiology neuroscience set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3788" y="2162175"/>
            <a:ext cx="5553812" cy="3629025"/>
          </a:xfrm>
          <a:prstGeom prst="rect">
            <a:avLst/>
          </a:prstGeom>
          <a:noFill/>
        </p:spPr>
      </p:pic>
      <p:pic>
        <p:nvPicPr>
          <p:cNvPr id="105476" name="Picture 4" descr="Image result for dead rat drawi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09875" y="3124200"/>
            <a:ext cx="7019925" cy="2200275"/>
          </a:xfrm>
          <a:prstGeom prst="rect">
            <a:avLst/>
          </a:prstGeom>
          <a:noFill/>
        </p:spPr>
      </p:pic>
      <p:pic>
        <p:nvPicPr>
          <p:cNvPr id="13" name="Picture 12" descr="Image result for clock transparent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19400"/>
            <a:ext cx="2743200" cy="274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62200" y="2133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 Minutes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33528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Drug Treatment 2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Morphine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Saline</a:t>
            </a:r>
            <a:endParaRPr lang="en-US" dirty="0"/>
          </a:p>
        </p:txBody>
      </p:sp>
      <p:pic>
        <p:nvPicPr>
          <p:cNvPr id="19" name="Picture 18" descr="Image result for clock transparent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19400"/>
            <a:ext cx="2743200" cy="2743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362200" y="2133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24 Hours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2" dur="1230" decel="100000"/>
                                        <p:tgtEl>
                                          <p:spTgt spid="10752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3" dur="1230" decel="10000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5" dur="1230" decel="100000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70" decel="100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770" decel="100000"/>
                                        <p:tgtEl>
                                          <p:spTgt spid="1054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4" dur="77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151" dur="2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" grpId="0"/>
      <p:bldP spid="11" grpId="1"/>
      <p:bldP spid="8" grpId="0"/>
      <p:bldP spid="8" grpId="1"/>
      <p:bldP spid="5" grpId="0"/>
      <p:bldP spid="5" grpId="1"/>
      <p:bldP spid="20" grpId="0"/>
      <p:bldP spid="20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imel and Borgland Fig 2A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566" y="1276163"/>
            <a:ext cx="7696867" cy="43056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1803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1422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1803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638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Orx1R in the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VTA prevents AMPA membrane insertion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9" grpId="0"/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imel and Borgland Fig 2C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066800"/>
            <a:ext cx="6705600" cy="46170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26416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Orx1R in the VTA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presynaptic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excitatory release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imel and Borgland Fig 2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7560" y="1066800"/>
            <a:ext cx="6571040" cy="45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25908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Orx1R in the VTA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postsynaptic (AMPA) response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imel and Borgland Fig 4A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563" y="1041041"/>
            <a:ext cx="6976437" cy="46181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2606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Orx1R in the VTA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reverses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presynaptic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GABA inhibition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imel and Borgland Fig 4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752" y="990600"/>
            <a:ext cx="7056448" cy="46450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(nonspecifically) and the blockade of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Orx1R (in the VTA) have no effect on postsynaptic inhibitory signaling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95672"/>
          </a:xfrm>
        </p:spPr>
        <p:txBody>
          <a:bodyPr/>
          <a:lstStyle/>
          <a:p>
            <a:r>
              <a:rPr lang="en-US" dirty="0" smtClean="0"/>
              <a:t>Systemic Morphine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00B050"/>
                </a:solidFill>
                <a:latin typeface="Calibri"/>
                <a:cs typeface="Calibri"/>
              </a:rPr>
              <a:t>↑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Potentiation</a:t>
            </a:r>
            <a:r>
              <a:rPr lang="en-US" dirty="0" smtClean="0">
                <a:latin typeface="Calibri"/>
                <a:cs typeface="Calibri"/>
              </a:rPr>
              <a:t> at </a:t>
            </a:r>
            <a:r>
              <a:rPr lang="en-US" dirty="0" smtClean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xcitatory Synapses onto VTA DA neurons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cs typeface="Calibri"/>
              </a:rPr>
              <a:t>Systemic Morphine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↓</a:t>
            </a:r>
            <a:r>
              <a:rPr lang="en-US" dirty="0" smtClean="0">
                <a:latin typeface="Calibri"/>
                <a:cs typeface="Calibri"/>
              </a:rPr>
              <a:t> Probability of </a:t>
            </a:r>
            <a:r>
              <a:rPr lang="en-US" dirty="0" err="1" smtClean="0">
                <a:latin typeface="Calibri"/>
                <a:cs typeface="Calibri"/>
              </a:rPr>
              <a:t>Presynaptic</a:t>
            </a:r>
            <a:r>
              <a:rPr lang="en-US" dirty="0" smtClean="0">
                <a:latin typeface="Calibri"/>
                <a:cs typeface="Calibri"/>
              </a:rPr>
              <a:t> GABA release onto VTA DA neurons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/>
              <a:t>Intra-VTA </a:t>
            </a:r>
            <a:r>
              <a:rPr lang="en-US" dirty="0" err="1" smtClean="0"/>
              <a:t>Orexin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0070C0"/>
                </a:solidFill>
                <a:latin typeface="Calibri"/>
                <a:cs typeface="Calibri"/>
              </a:rPr>
              <a:t>Reverses</a:t>
            </a:r>
            <a:r>
              <a:rPr lang="en-US" dirty="0" smtClean="0">
                <a:latin typeface="Calibri"/>
                <a:cs typeface="Calibri"/>
              </a:rPr>
              <a:t> Morphine-Promoted Effects at Excitatory and Inhibitory Synapses onto VTA DA neurons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4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10383"/>
            <a:ext cx="914400" cy="1018135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733800" y="27432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long term potent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928" y="2057400"/>
            <a:ext cx="1299472" cy="1309467"/>
          </a:xfrm>
          <a:prstGeom prst="rect">
            <a:avLst/>
          </a:prstGeom>
          <a:noFill/>
        </p:spPr>
      </p:pic>
      <p:pic>
        <p:nvPicPr>
          <p:cNvPr id="7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114800"/>
            <a:ext cx="914400" cy="1018135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3733800" y="44958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mage result for gaba rele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1143000" cy="1408147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>
          <a:xfrm>
            <a:off x="7010400" y="4191000"/>
            <a:ext cx="152400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876800"/>
          </a:xfrm>
        </p:spPr>
        <p:txBody>
          <a:bodyPr>
            <a:normAutofit/>
          </a:bodyPr>
          <a:lstStyle/>
          <a:p>
            <a:pPr marL="624078" indent="-514350">
              <a:buAutoNum type="arabicParenR"/>
            </a:pPr>
            <a:r>
              <a:rPr lang="en-US" dirty="0" err="1" smtClean="0"/>
              <a:t>Orexin</a:t>
            </a:r>
            <a:r>
              <a:rPr lang="en-US" dirty="0" smtClean="0"/>
              <a:t> is important for gating </a:t>
            </a:r>
            <a:r>
              <a:rPr lang="en-US" dirty="0" err="1" smtClean="0"/>
              <a:t>opioid</a:t>
            </a:r>
            <a:r>
              <a:rPr lang="en-US" dirty="0" smtClean="0"/>
              <a:t>-induced synaptic plasticity in VTA neurons</a:t>
            </a:r>
          </a:p>
          <a:p>
            <a:pPr marL="880110" lvl="1" indent="-514350">
              <a:buFontTx/>
              <a:buChar char="-"/>
            </a:pPr>
            <a:r>
              <a:rPr lang="en-US" dirty="0" smtClean="0"/>
              <a:t>But morphine administration to the lateral hypothalamus (LH) has an inhibitory effect on </a:t>
            </a:r>
            <a:r>
              <a:rPr lang="en-US" dirty="0" err="1" smtClean="0"/>
              <a:t>orexin</a:t>
            </a:r>
            <a:r>
              <a:rPr lang="en-US" dirty="0" smtClean="0"/>
              <a:t> release </a:t>
            </a:r>
            <a:r>
              <a:rPr lang="en-US" sz="1800" dirty="0" smtClean="0"/>
              <a:t>(Li and van den </a:t>
            </a:r>
            <a:r>
              <a:rPr lang="en-US" sz="1800" dirty="0" err="1" smtClean="0"/>
              <a:t>Pol</a:t>
            </a:r>
            <a:r>
              <a:rPr lang="en-US" sz="1800" dirty="0" smtClean="0"/>
              <a:t>, 2008)</a:t>
            </a:r>
          </a:p>
          <a:p>
            <a:pPr marL="1117854" lvl="2" indent="-514350">
              <a:buFontTx/>
              <a:buChar char="-"/>
            </a:pPr>
            <a:r>
              <a:rPr lang="en-US" sz="1600" dirty="0" smtClean="0"/>
              <a:t>Maybe a result of differential </a:t>
            </a:r>
            <a:r>
              <a:rPr lang="en-US" sz="1600" dirty="0" smtClean="0">
                <a:latin typeface="Calibri"/>
                <a:cs typeface="Calibri"/>
              </a:rPr>
              <a:t>µ-</a:t>
            </a:r>
            <a:r>
              <a:rPr lang="en-US" sz="1600" dirty="0" err="1" smtClean="0">
                <a:latin typeface="Calibri"/>
                <a:cs typeface="Calibri"/>
              </a:rPr>
              <a:t>opioid</a:t>
            </a:r>
            <a:r>
              <a:rPr lang="en-US" sz="1600" dirty="0" smtClean="0">
                <a:latin typeface="Calibri"/>
                <a:cs typeface="Calibri"/>
              </a:rPr>
              <a:t> receptor activity (</a:t>
            </a:r>
            <a:r>
              <a:rPr lang="en-US" sz="1600" dirty="0" err="1" smtClean="0">
                <a:latin typeface="Calibri"/>
                <a:cs typeface="Calibri"/>
              </a:rPr>
              <a:t>G</a:t>
            </a:r>
            <a:r>
              <a:rPr lang="en-US" sz="1600" baseline="-25000" dirty="0" err="1" smtClean="0">
                <a:latin typeface="Calibri"/>
                <a:cs typeface="Calibri"/>
              </a:rPr>
              <a:t>i</a:t>
            </a:r>
            <a:r>
              <a:rPr lang="en-US" sz="1600" dirty="0" smtClean="0">
                <a:latin typeface="Calibri"/>
                <a:cs typeface="Calibri"/>
              </a:rPr>
              <a:t> or G</a:t>
            </a:r>
            <a:r>
              <a:rPr lang="en-US" sz="1600" baseline="-25000" dirty="0" smtClean="0">
                <a:latin typeface="Calibri"/>
                <a:cs typeface="Calibri"/>
              </a:rPr>
              <a:t>s</a:t>
            </a:r>
            <a:r>
              <a:rPr lang="en-US" sz="1600" dirty="0" smtClean="0">
                <a:latin typeface="Calibri"/>
                <a:cs typeface="Calibri"/>
              </a:rPr>
              <a:t>) in subpopulations </a:t>
            </a:r>
            <a:r>
              <a:rPr lang="en-US" sz="1600" dirty="0" smtClean="0">
                <a:cs typeface="Calibri"/>
              </a:rPr>
              <a:t>of </a:t>
            </a:r>
            <a:r>
              <a:rPr lang="en-US" sz="1600" dirty="0" err="1" smtClean="0">
                <a:cs typeface="Calibri"/>
              </a:rPr>
              <a:t>orexin</a:t>
            </a:r>
            <a:r>
              <a:rPr lang="en-US" sz="1600" dirty="0" smtClean="0">
                <a:cs typeface="Calibri"/>
              </a:rPr>
              <a:t> cells</a:t>
            </a:r>
          </a:p>
          <a:p>
            <a:pPr marL="1117854" lvl="2" indent="-514350">
              <a:buFontTx/>
              <a:buChar char="-"/>
            </a:pPr>
            <a:r>
              <a:rPr lang="en-US" sz="1600" dirty="0" smtClean="0">
                <a:cs typeface="Calibri"/>
              </a:rPr>
              <a:t>Maybe a result of </a:t>
            </a:r>
            <a:r>
              <a:rPr lang="en-US" sz="1600" dirty="0" err="1" smtClean="0">
                <a:cs typeface="Calibri"/>
              </a:rPr>
              <a:t>disinhibition</a:t>
            </a:r>
            <a:r>
              <a:rPr lang="en-US" sz="1600" dirty="0" smtClean="0">
                <a:cs typeface="Calibri"/>
              </a:rPr>
              <a:t> of tonic GABA release onto </a:t>
            </a:r>
            <a:r>
              <a:rPr lang="en-US" sz="1600" dirty="0" err="1" smtClean="0">
                <a:cs typeface="Calibri"/>
              </a:rPr>
              <a:t>orexin</a:t>
            </a:r>
            <a:r>
              <a:rPr lang="en-US" sz="1600" dirty="0" smtClean="0">
                <a:cs typeface="Calibri"/>
              </a:rPr>
              <a:t> cells</a:t>
            </a:r>
          </a:p>
          <a:p>
            <a:pPr marL="1117854" lvl="2" indent="-514350">
              <a:buFontTx/>
              <a:buChar char="-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err="1" smtClean="0"/>
              <a:t>Orexin</a:t>
            </a:r>
            <a:r>
              <a:rPr lang="en-US" dirty="0" smtClean="0"/>
              <a:t> is important for gating the probability of GABA release in VTA neurons</a:t>
            </a:r>
          </a:p>
          <a:p>
            <a:pPr marL="880110" lvl="1" indent="-514350">
              <a:buFontTx/>
              <a:buChar char="-"/>
            </a:pPr>
            <a:r>
              <a:rPr lang="en-US" dirty="0" smtClean="0"/>
              <a:t>Mechanism likely involves </a:t>
            </a:r>
            <a:r>
              <a:rPr lang="en-US" dirty="0" err="1" smtClean="0"/>
              <a:t>endocannabinoid</a:t>
            </a:r>
            <a:r>
              <a:rPr lang="en-US" dirty="0" smtClean="0"/>
              <a:t> inhibition of GABA release</a:t>
            </a:r>
          </a:p>
          <a:p>
            <a:pPr marL="880110" lvl="1" indent="-514350">
              <a:buFontTx/>
              <a:buChar char="-"/>
            </a:pPr>
            <a:endParaRPr lang="en-US" sz="1400" dirty="0" smtClean="0"/>
          </a:p>
          <a:p>
            <a:pPr>
              <a:buNone/>
            </a:pPr>
            <a:endParaRPr lang="en-US" b="1" i="1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Sorting it all out…(Discussion)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633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3. Bringing everything together</a:t>
            </a:r>
          </a:p>
          <a:p>
            <a:pPr lvl="1"/>
            <a:r>
              <a:rPr lang="en-US" dirty="0" smtClean="0"/>
              <a:t>Endogenous </a:t>
            </a:r>
            <a:r>
              <a:rPr lang="en-US" dirty="0" err="1" smtClean="0"/>
              <a:t>opioids</a:t>
            </a:r>
            <a:r>
              <a:rPr lang="en-US" dirty="0" smtClean="0"/>
              <a:t>, through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-</a:t>
            </a:r>
            <a:r>
              <a:rPr lang="en-US" dirty="0" err="1" smtClean="0">
                <a:latin typeface="Calibri"/>
                <a:cs typeface="Calibri"/>
              </a:rPr>
              <a:t>opioid</a:t>
            </a:r>
            <a:r>
              <a:rPr lang="en-US" dirty="0" smtClean="0">
                <a:latin typeface="Calibri"/>
                <a:cs typeface="Calibri"/>
              </a:rPr>
              <a:t> receptors, play a role in: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Decision Making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Depression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Synaptic Plasticity in the Reward/Motion Pathway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err="1" smtClean="0"/>
              <a:t>Orexin</a:t>
            </a:r>
            <a:r>
              <a:rPr lang="en-US" dirty="0" smtClean="0"/>
              <a:t> gates the activity of </a:t>
            </a:r>
            <a:r>
              <a:rPr lang="en-US" dirty="0" err="1" smtClean="0"/>
              <a:t>opioids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Straight Arrow Connector 105"/>
          <p:cNvCxnSpPr>
            <a:endCxn id="120" idx="1"/>
          </p:cNvCxnSpPr>
          <p:nvPr/>
        </p:nvCxnSpPr>
        <p:spPr>
          <a:xfrm>
            <a:off x="2133600" y="2514600"/>
            <a:ext cx="2362200" cy="718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914400" y="20574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Endorphin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438400" y="2318266"/>
            <a:ext cx="685800" cy="19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22199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0070C0"/>
                </a:solidFill>
                <a:latin typeface="Calibri"/>
                <a:cs typeface="Calibri"/>
              </a:rPr>
              <a:t>+</a:t>
            </a:r>
            <a:endParaRPr lang="en-US" sz="2800" baseline="30000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38400" y="1981200"/>
            <a:ext cx="1066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1676400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16865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137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3800" y="184046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15240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237386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7800" y="152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endCxn id="24" idx="1"/>
          </p:cNvCxnSpPr>
          <p:nvPr/>
        </p:nvCxnSpPr>
        <p:spPr>
          <a:xfrm>
            <a:off x="4724400" y="1676400"/>
            <a:ext cx="533400" cy="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05400" y="13716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62400" y="2133600"/>
            <a:ext cx="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24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/>
          <p:cNvCxnSpPr>
            <a:endCxn id="36" idx="2"/>
          </p:cNvCxnSpPr>
          <p:nvPr/>
        </p:nvCxnSpPr>
        <p:spPr>
          <a:xfrm>
            <a:off x="6705600" y="1663244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29400" y="144780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2800" y="135844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15200" y="1371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cxnSp>
        <p:nvCxnSpPr>
          <p:cNvPr id="40" name="Straight Arrow Connector 39"/>
          <p:cNvCxnSpPr>
            <a:endCxn id="41" idx="2"/>
          </p:cNvCxnSpPr>
          <p:nvPr/>
        </p:nvCxnSpPr>
        <p:spPr>
          <a:xfrm>
            <a:off x="4800600" y="2514600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4400" y="229915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78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2209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2286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VTA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477000" y="2590800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2819400"/>
            <a:ext cx="1371600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DA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48400" y="3276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48600" y="1447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LC</a:t>
            </a:r>
            <a:endParaRPr lang="en-US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001000" y="1752600"/>
            <a:ext cx="0" cy="990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01000" y="2133600"/>
            <a:ext cx="381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NE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91400" y="2677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CHRISTY" pitchFamily="2" charset="0"/>
              </a:rPr>
              <a:t>ANXIETY</a:t>
            </a:r>
            <a:endParaRPr lang="en-US" sz="2800" dirty="0">
              <a:latin typeface="AR CHRISTY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77000" y="3568244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943600" y="4104382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eestyle Script" pitchFamily="66" charset="0"/>
              </a:rPr>
              <a:t>Hedonic Response</a:t>
            </a:r>
            <a:endParaRPr lang="en-US" sz="3200" dirty="0">
              <a:latin typeface="Freestyle Script" pitchFamily="66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6388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own Arrow 57"/>
          <p:cNvSpPr/>
          <p:nvPr/>
        </p:nvSpPr>
        <p:spPr>
          <a:xfrm>
            <a:off x="43434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419600" y="4495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Depression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7315200" y="275338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001000" y="2438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86200" y="510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 JULIAN" pitchFamily="2" charset="0"/>
              </a:rPr>
              <a:t>Reinforcement (Motivation)</a:t>
            </a:r>
            <a:endParaRPr lang="en-US" dirty="0">
              <a:latin typeface="AR JULIAN" pitchFamily="2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562600" y="5029200"/>
            <a:ext cx="457200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10200" y="4964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67056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2390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2" name="Down Arrow 71"/>
          <p:cNvSpPr/>
          <p:nvPr/>
        </p:nvSpPr>
        <p:spPr>
          <a:xfrm>
            <a:off x="75438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620000" y="441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NIH</a:t>
            </a:r>
            <a:endParaRPr lang="en-US" dirty="0">
              <a:latin typeface="Bookman Old Style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7848600" y="3200400"/>
            <a:ext cx="152400" cy="1219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543800" y="4126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>
            <a:off x="75438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>
            <a:endCxn id="59" idx="0"/>
          </p:cNvCxnSpPr>
          <p:nvPr/>
        </p:nvCxnSpPr>
        <p:spPr>
          <a:xfrm flipH="1">
            <a:off x="5105400" y="3124200"/>
            <a:ext cx="266700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6800" y="4267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72200" y="3974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1" name="Up Arrow 90"/>
          <p:cNvSpPr/>
          <p:nvPr/>
        </p:nvSpPr>
        <p:spPr>
          <a:xfrm>
            <a:off x="43434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urved Connector 110"/>
          <p:cNvCxnSpPr/>
          <p:nvPr/>
        </p:nvCxnSpPr>
        <p:spPr>
          <a:xfrm rot="10800000" flipV="1">
            <a:off x="3657600" y="2590800"/>
            <a:ext cx="1066800" cy="304800"/>
          </a:xfrm>
          <a:prstGeom prst="curvedConnector3">
            <a:avLst>
              <a:gd name="adj1" fmla="val -8321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3352800" y="2514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Κ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1148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00000"/>
                </a:solidFill>
              </a:rPr>
              <a:t>Dyn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24400" y="1524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581400" y="2590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495800" y="2971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724400" y="31256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cxnSp>
        <p:nvCxnSpPr>
          <p:cNvPr id="122" name="Straight Arrow Connector 121"/>
          <p:cNvCxnSpPr>
            <a:stCxn id="121" idx="0"/>
          </p:cNvCxnSpPr>
          <p:nvPr/>
        </p:nvCxnSpPr>
        <p:spPr>
          <a:xfrm flipV="1">
            <a:off x="5181600" y="2590800"/>
            <a:ext cx="914400" cy="5348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3340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019800" y="2450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3" name="Curved Connector 132"/>
          <p:cNvCxnSpPr/>
          <p:nvPr/>
        </p:nvCxnSpPr>
        <p:spPr>
          <a:xfrm rot="5400000">
            <a:off x="5753103" y="2781297"/>
            <a:ext cx="762001" cy="381005"/>
          </a:xfrm>
          <a:prstGeom prst="curvedConnector3">
            <a:avLst>
              <a:gd name="adj1" fmla="val 1112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943600" y="3124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943600" y="2908756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2-AG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410200" y="2971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Calibri"/>
                <a:cs typeface="Calibri"/>
              </a:rPr>
              <a:t>Cb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148" name="Curved Connector 147"/>
          <p:cNvCxnSpPr/>
          <p:nvPr/>
        </p:nvCxnSpPr>
        <p:spPr>
          <a:xfrm rot="10800000" flipV="1">
            <a:off x="5486400" y="3124200"/>
            <a:ext cx="2971800" cy="2514600"/>
          </a:xfrm>
          <a:prstGeom prst="curvedConnector3">
            <a:avLst>
              <a:gd name="adj1" fmla="val -10587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410200" y="5345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5" name="Straight Arrow Connector 154"/>
          <p:cNvCxnSpPr/>
          <p:nvPr/>
        </p:nvCxnSpPr>
        <p:spPr>
          <a:xfrm flipH="1" flipV="1">
            <a:off x="6705600" y="51054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705600" y="4888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5172" name="Picture 4" descr="Image result for treadm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1762125" cy="1762125"/>
          </a:xfrm>
          <a:prstGeom prst="rect">
            <a:avLst/>
          </a:prstGeom>
          <a:noFill/>
        </p:spPr>
      </p:pic>
      <p:pic>
        <p:nvPicPr>
          <p:cNvPr id="135174" name="Picture 6" descr="Image result for choco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54835"/>
            <a:ext cx="1600200" cy="1055165"/>
          </a:xfrm>
          <a:prstGeom prst="rect">
            <a:avLst/>
          </a:prstGeom>
          <a:noFill/>
        </p:spPr>
      </p:pic>
      <p:pic>
        <p:nvPicPr>
          <p:cNvPr id="135176" name="Picture 8" descr="Image result for placebo p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5600"/>
            <a:ext cx="1077270" cy="914400"/>
          </a:xfrm>
          <a:prstGeom prst="rect">
            <a:avLst/>
          </a:prstGeom>
          <a:noFill/>
        </p:spPr>
      </p:pic>
      <p:cxnSp>
        <p:nvCxnSpPr>
          <p:cNvPr id="162" name="Straight Arrow Connector 161"/>
          <p:cNvCxnSpPr/>
          <p:nvPr/>
        </p:nvCxnSpPr>
        <p:spPr>
          <a:xfrm flipH="1" flipV="1">
            <a:off x="1828800" y="2438400"/>
            <a:ext cx="457200" cy="609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V="1">
            <a:off x="1447800" y="2438400"/>
            <a:ext cx="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V="1">
            <a:off x="838200" y="2438400"/>
            <a:ext cx="381000" cy="5334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9899" flipV="1">
            <a:off x="1562175" y="4634272"/>
            <a:ext cx="2509025" cy="685800"/>
          </a:xfrm>
          <a:prstGeom prst="rect">
            <a:avLst/>
          </a:prstGeom>
          <a:noFill/>
        </p:spPr>
      </p:pic>
      <p:sp>
        <p:nvSpPr>
          <p:cNvPr id="173" name="Down Arrow 172"/>
          <p:cNvSpPr/>
          <p:nvPr/>
        </p:nvSpPr>
        <p:spPr>
          <a:xfrm>
            <a:off x="4876800" y="57150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8579">
            <a:off x="2201657" y="4343400"/>
            <a:ext cx="1379743" cy="1309757"/>
          </a:xfrm>
          <a:prstGeom prst="rect">
            <a:avLst/>
          </a:prstGeom>
          <a:noFill/>
        </p:spPr>
      </p:pic>
      <p:sp>
        <p:nvSpPr>
          <p:cNvPr id="175" name="TextBox 174"/>
          <p:cNvSpPr txBox="1"/>
          <p:nvPr/>
        </p:nvSpPr>
        <p:spPr>
          <a:xfrm>
            <a:off x="3048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BPN =</a:t>
            </a:r>
            <a:endParaRPr lang="en-US" dirty="0"/>
          </a:p>
        </p:txBody>
      </p:sp>
      <p:pic>
        <p:nvPicPr>
          <p:cNvPr id="13517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295400"/>
            <a:ext cx="244742" cy="314325"/>
          </a:xfrm>
          <a:prstGeom prst="rect">
            <a:avLst/>
          </a:prstGeom>
          <a:noFill/>
        </p:spPr>
      </p:pic>
      <p:pic>
        <p:nvPicPr>
          <p:cNvPr id="86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352675"/>
            <a:ext cx="244742" cy="314325"/>
          </a:xfrm>
          <a:prstGeom prst="rect">
            <a:avLst/>
          </a:prstGeom>
          <a:noFill/>
        </p:spPr>
      </p:pic>
      <p:pic>
        <p:nvPicPr>
          <p:cNvPr id="8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828800"/>
            <a:ext cx="244742" cy="314325"/>
          </a:xfrm>
          <a:prstGeom prst="rect">
            <a:avLst/>
          </a:prstGeom>
          <a:noFill/>
        </p:spPr>
      </p:pic>
      <p:pic>
        <p:nvPicPr>
          <p:cNvPr id="92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658" y="1447800"/>
            <a:ext cx="244742" cy="314325"/>
          </a:xfrm>
          <a:prstGeom prst="rect">
            <a:avLst/>
          </a:prstGeom>
          <a:noFill/>
        </p:spPr>
      </p:pic>
      <p:sp>
        <p:nvSpPr>
          <p:cNvPr id="93" name="TextBox 92"/>
          <p:cNvSpPr txBox="1"/>
          <p:nvPr/>
        </p:nvSpPr>
        <p:spPr>
          <a:xfrm>
            <a:off x="3048000" y="2514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94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590800"/>
            <a:ext cx="244742" cy="314325"/>
          </a:xfrm>
          <a:prstGeom prst="rect">
            <a:avLst/>
          </a:prstGeom>
          <a:noFill/>
        </p:spPr>
      </p:pic>
      <p:pic>
        <p:nvPicPr>
          <p:cNvPr id="95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8579">
            <a:off x="4919089" y="2255001"/>
            <a:ext cx="423589" cy="402103"/>
          </a:xfrm>
          <a:prstGeom prst="rect">
            <a:avLst/>
          </a:prstGeom>
          <a:noFill/>
        </p:spPr>
      </p:pic>
      <p:pic>
        <p:nvPicPr>
          <p:cNvPr id="96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0689" y="2753096"/>
            <a:ext cx="423589" cy="402103"/>
          </a:xfrm>
          <a:prstGeom prst="rect">
            <a:avLst/>
          </a:prstGeom>
          <a:noFill/>
        </p:spPr>
      </p:pic>
      <p:pic>
        <p:nvPicPr>
          <p:cNvPr id="97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9544" y="4114800"/>
            <a:ext cx="1043531" cy="990599"/>
          </a:xfrm>
          <a:prstGeom prst="rect">
            <a:avLst/>
          </a:prstGeom>
          <a:noFill/>
        </p:spPr>
      </p:pic>
      <p:pic>
        <p:nvPicPr>
          <p:cNvPr id="9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5858" y="3114675"/>
            <a:ext cx="244742" cy="314325"/>
          </a:xfrm>
          <a:prstGeom prst="rect">
            <a:avLst/>
          </a:prstGeom>
          <a:noFill/>
        </p:spPr>
      </p:pic>
      <p:pic>
        <p:nvPicPr>
          <p:cNvPr id="100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9211" y="1426697"/>
            <a:ext cx="423589" cy="402103"/>
          </a:xfrm>
          <a:prstGeom prst="rect">
            <a:avLst/>
          </a:prstGeom>
          <a:noFill/>
        </p:spPr>
      </p:pic>
      <p:pic>
        <p:nvPicPr>
          <p:cNvPr id="101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6011" y="1981200"/>
            <a:ext cx="423589" cy="402103"/>
          </a:xfrm>
          <a:prstGeom prst="rect">
            <a:avLst/>
          </a:prstGeom>
          <a:noFill/>
        </p:spPr>
      </p:pic>
      <p:sp>
        <p:nvSpPr>
          <p:cNvPr id="102" name="Down Arrow 101"/>
          <p:cNvSpPr/>
          <p:nvPr/>
        </p:nvSpPr>
        <p:spPr>
          <a:xfrm>
            <a:off x="7315200" y="27432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Up Arrow 104"/>
          <p:cNvSpPr/>
          <p:nvPr/>
        </p:nvSpPr>
        <p:spPr>
          <a:xfrm>
            <a:off x="4876800" y="57150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314" name="Picture 2" descr="Image result for transparent star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505200"/>
            <a:ext cx="762000" cy="762000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>
            <a:off x="152400" y="6287869"/>
            <a:ext cx="891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1200" baseline="30000" dirty="0" smtClean="0">
                <a:solidFill>
                  <a:srgbClr val="0070C0"/>
                </a:solidFill>
                <a:latin typeface="Calibri"/>
                <a:cs typeface="Calibri"/>
              </a:rPr>
              <a:t>+</a:t>
            </a:r>
            <a:r>
              <a:rPr lang="en-US" sz="120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= excitatory mu-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</a:t>
            </a:r>
            <a:r>
              <a:rPr lang="el-GR" sz="12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12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lang="en-US" sz="120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= inhibitory mu-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LH = lateral hypothalamus; </a:t>
            </a:r>
            <a:r>
              <a:rPr lang="en-US" sz="12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12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orexin</a:t>
            </a:r>
            <a:r>
              <a:rPr lang="en-US" sz="1200" dirty="0" smtClean="0">
                <a:latin typeface="Calibri"/>
                <a:cs typeface="Calibri"/>
              </a:rPr>
              <a:t> type 1 receptor; DA = dopamine; VTA = ventral </a:t>
            </a:r>
            <a:r>
              <a:rPr lang="en-US" sz="1200" dirty="0" err="1" smtClean="0">
                <a:latin typeface="Calibri"/>
                <a:cs typeface="Calibri"/>
              </a:rPr>
              <a:t>tegmental</a:t>
            </a:r>
            <a:r>
              <a:rPr lang="en-US" sz="1200" dirty="0" smtClean="0">
                <a:latin typeface="Calibri"/>
                <a:cs typeface="Calibri"/>
              </a:rPr>
              <a:t> area; </a:t>
            </a:r>
            <a:r>
              <a:rPr lang="en-US" sz="1200" dirty="0" err="1" smtClean="0">
                <a:latin typeface="Calibri"/>
                <a:cs typeface="Calibri"/>
              </a:rPr>
              <a:t>NAc</a:t>
            </a:r>
            <a:r>
              <a:rPr lang="en-US" sz="1200" dirty="0" smtClean="0">
                <a:latin typeface="Calibri"/>
                <a:cs typeface="Calibri"/>
              </a:rPr>
              <a:t> = nucleus </a:t>
            </a:r>
            <a:r>
              <a:rPr lang="en-US" sz="1200" dirty="0" err="1" smtClean="0">
                <a:latin typeface="Calibri"/>
                <a:cs typeface="Calibri"/>
              </a:rPr>
              <a:t>accumbens</a:t>
            </a:r>
            <a:r>
              <a:rPr lang="en-US" sz="1200" dirty="0" smtClean="0">
                <a:latin typeface="Calibri"/>
                <a:cs typeface="Calibri"/>
              </a:rPr>
              <a:t>; NIH = novelty-induced </a:t>
            </a:r>
            <a:r>
              <a:rPr lang="en-US" sz="1200" dirty="0" err="1" smtClean="0">
                <a:latin typeface="Calibri"/>
                <a:cs typeface="Calibri"/>
              </a:rPr>
              <a:t>hypophagia</a:t>
            </a:r>
            <a:r>
              <a:rPr lang="en-US" sz="1200" dirty="0" smtClean="0">
                <a:latin typeface="Calibri"/>
                <a:cs typeface="Calibri"/>
              </a:rPr>
              <a:t>; NE = </a:t>
            </a:r>
            <a:r>
              <a:rPr lang="en-US" sz="1200" dirty="0" err="1" smtClean="0">
                <a:latin typeface="Calibri"/>
                <a:cs typeface="Calibri"/>
              </a:rPr>
              <a:t>norepinephrine</a:t>
            </a:r>
            <a:r>
              <a:rPr lang="en-US" sz="1200" dirty="0" smtClean="0">
                <a:latin typeface="Calibri"/>
                <a:cs typeface="Calibri"/>
              </a:rPr>
              <a:t>; LC = locus </a:t>
            </a:r>
            <a:r>
              <a:rPr lang="en-US" sz="1200" dirty="0" err="1" smtClean="0">
                <a:latin typeface="Calibri"/>
                <a:cs typeface="Calibri"/>
              </a:rPr>
              <a:t>ceruleus</a:t>
            </a:r>
            <a:r>
              <a:rPr lang="en-US" sz="1200" dirty="0" smtClean="0">
                <a:latin typeface="Calibri"/>
                <a:cs typeface="Calibri"/>
              </a:rPr>
              <a:t>; BPN = </a:t>
            </a:r>
            <a:r>
              <a:rPr lang="en-US" sz="1200" dirty="0" err="1" smtClean="0">
                <a:latin typeface="Calibri"/>
                <a:cs typeface="Calibri"/>
              </a:rPr>
              <a:t>buprenorphine</a:t>
            </a:r>
            <a:r>
              <a:rPr lang="en-US" sz="1200" dirty="0" smtClean="0">
                <a:latin typeface="Calibri"/>
                <a:cs typeface="Calibri"/>
              </a:rPr>
              <a:t> ; </a:t>
            </a:r>
            <a:r>
              <a:rPr lang="en-US" sz="1200" dirty="0" err="1" smtClean="0">
                <a:solidFill>
                  <a:srgbClr val="C00000"/>
                </a:solidFill>
                <a:latin typeface="Calibri"/>
                <a:cs typeface="Calibri"/>
              </a:rPr>
              <a:t>Dyn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dynorphin</a:t>
            </a:r>
            <a:r>
              <a:rPr lang="en-US" sz="1200" dirty="0" smtClean="0">
                <a:latin typeface="Calibri"/>
                <a:cs typeface="Calibri"/>
              </a:rPr>
              <a:t>; </a:t>
            </a:r>
            <a:r>
              <a:rPr lang="el-GR" sz="1200" dirty="0" smtClean="0">
                <a:solidFill>
                  <a:srgbClr val="C00000"/>
                </a:solidFill>
                <a:latin typeface="Calibri"/>
                <a:cs typeface="Calibri"/>
              </a:rPr>
              <a:t>Κ</a:t>
            </a:r>
            <a:r>
              <a:rPr lang="en-US" sz="1200" dirty="0" smtClean="0">
                <a:latin typeface="Calibri"/>
                <a:cs typeface="Calibri"/>
              </a:rPr>
              <a:t> = kappa-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</a:t>
            </a:r>
            <a:r>
              <a:rPr lang="en-US" sz="1200" dirty="0" smtClean="0">
                <a:solidFill>
                  <a:srgbClr val="C00000"/>
                </a:solidFill>
                <a:latin typeface="Calibri"/>
                <a:cs typeface="Calibri"/>
              </a:rPr>
              <a:t>2-AG</a:t>
            </a:r>
            <a:r>
              <a:rPr lang="en-US" sz="1200" dirty="0" smtClean="0">
                <a:latin typeface="Calibri"/>
                <a:cs typeface="Calibri"/>
              </a:rPr>
              <a:t> = 2-arachidonoylglycerol; </a:t>
            </a:r>
            <a:r>
              <a:rPr lang="en-US" sz="1200" dirty="0" err="1" smtClean="0">
                <a:solidFill>
                  <a:srgbClr val="C00000"/>
                </a:solidFill>
                <a:latin typeface="Calibri"/>
                <a:cs typeface="Calibri"/>
              </a:rPr>
              <a:t>Cb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cannabinoid</a:t>
            </a:r>
            <a:r>
              <a:rPr lang="en-US" sz="1200" dirty="0" smtClean="0">
                <a:latin typeface="Calibri"/>
                <a:cs typeface="Calibri"/>
              </a:rPr>
              <a:t> receptor</a:t>
            </a:r>
            <a:endParaRPr lang="en-US" sz="1200" dirty="0"/>
          </a:p>
        </p:txBody>
      </p:sp>
      <p:pic>
        <p:nvPicPr>
          <p:cNvPr id="141316" name="Picture 4" descr="Image result for question mark transparent background 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2375" y="2228850"/>
            <a:ext cx="1571625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22" presetClass="entr" presetSubtype="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770" decel="100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3" dur="770" decel="100000"/>
                                        <p:tgtEl>
                                          <p:spTgt spid="141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5" dur="77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7" dur="77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2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770" decel="100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770" decel="100000"/>
                                        <p:tgtEl>
                                          <p:spTgt spid="141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3" dur="77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5" dur="77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2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770" decel="1000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3" dur="770" decel="100000"/>
                                        <p:tgtEl>
                                          <p:spTgt spid="1413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5" dur="77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7" dur="77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8" grpId="0"/>
      <p:bldP spid="19" grpId="0"/>
      <p:bldP spid="20" grpId="0"/>
      <p:bldP spid="21" grpId="0"/>
      <p:bldP spid="23" grpId="0"/>
      <p:bldP spid="24" grpId="0"/>
      <p:bldP spid="29" grpId="0"/>
      <p:bldP spid="34" grpId="0"/>
      <p:bldP spid="36" grpId="0"/>
      <p:bldP spid="38" grpId="0"/>
      <p:bldP spid="39" grpId="0"/>
      <p:bldP spid="41" grpId="0"/>
      <p:bldP spid="42" grpId="0"/>
      <p:bldP spid="43" grpId="0"/>
      <p:bldP spid="44" grpId="0"/>
      <p:bldP spid="46" grpId="0" animBg="1"/>
      <p:bldP spid="48" grpId="0"/>
      <p:bldP spid="49" grpId="0"/>
      <p:bldP spid="51" grpId="0"/>
      <p:bldP spid="52" grpId="0"/>
      <p:bldP spid="54" grpId="0"/>
      <p:bldP spid="58" grpId="0" animBg="1"/>
      <p:bldP spid="58" grpId="1" animBg="1"/>
      <p:bldP spid="58" grpId="2" animBg="1"/>
      <p:bldP spid="58" grpId="3" animBg="1"/>
      <p:bldP spid="58" grpId="4" animBg="1"/>
      <p:bldP spid="59" grpId="0"/>
      <p:bldP spid="60" grpId="0"/>
      <p:bldP spid="61" grpId="0" animBg="1"/>
      <p:bldP spid="61" grpId="1" animBg="1"/>
      <p:bldP spid="62" grpId="0"/>
      <p:bldP spid="63" grpId="0"/>
      <p:bldP spid="65" grpId="0"/>
      <p:bldP spid="70" grpId="0"/>
      <p:bldP spid="72" grpId="0" animBg="1"/>
      <p:bldP spid="72" grpId="1" animBg="1"/>
      <p:bldP spid="72" grpId="2" animBg="1"/>
      <p:bldP spid="72" grpId="3" animBg="1"/>
      <p:bldP spid="72" grpId="4" animBg="1"/>
      <p:bldP spid="73" grpId="0"/>
      <p:bldP spid="82" grpId="0"/>
      <p:bldP spid="83" grpId="0" animBg="1"/>
      <p:bldP spid="83" grpId="1" animBg="1"/>
      <p:bldP spid="83" grpId="2" animBg="1"/>
      <p:bldP spid="83" grpId="3" animBg="1"/>
      <p:bldP spid="83" grpId="4" animBg="1"/>
      <p:bldP spid="83" grpId="5" animBg="1"/>
      <p:bldP spid="83" grpId="6" animBg="1"/>
      <p:bldP spid="83" grpId="7" animBg="1"/>
      <p:bldP spid="89" grpId="0"/>
      <p:bldP spid="90" grpId="0"/>
      <p:bldP spid="91" grpId="0" animBg="1"/>
      <p:bldP spid="91" grpId="1" animBg="1"/>
      <p:bldP spid="91" grpId="2" animBg="1"/>
      <p:bldP spid="91" grpId="3" animBg="1"/>
      <p:bldP spid="91" grpId="4" animBg="1"/>
      <p:bldP spid="91" grpId="5" animBg="1"/>
      <p:bldP spid="91" grpId="6" animBg="1"/>
      <p:bldP spid="91" grpId="7" animBg="1"/>
      <p:bldP spid="115" grpId="0"/>
      <p:bldP spid="117" grpId="0"/>
      <p:bldP spid="118" grpId="0"/>
      <p:bldP spid="119" grpId="0"/>
      <p:bldP spid="120" grpId="0"/>
      <p:bldP spid="121" grpId="0"/>
      <p:bldP spid="125" grpId="0"/>
      <p:bldP spid="126" grpId="0"/>
      <p:bldP spid="140" grpId="0"/>
      <p:bldP spid="141" grpId="0"/>
      <p:bldP spid="143" grpId="0"/>
      <p:bldP spid="153" grpId="0"/>
      <p:bldP spid="156" grpId="0"/>
      <p:bldP spid="173" grpId="0" animBg="1"/>
      <p:bldP spid="173" grpId="1" animBg="1"/>
      <p:bldP spid="173" grpId="2" animBg="1"/>
      <p:bldP spid="173" grpId="3" animBg="1"/>
      <p:bldP spid="173" grpId="4" animBg="1"/>
      <p:bldP spid="173" grpId="5" animBg="1"/>
      <p:bldP spid="173" grpId="6" animBg="1"/>
      <p:bldP spid="173" grpId="7" animBg="1"/>
      <p:bldP spid="175" grpId="0"/>
      <p:bldP spid="93" grpId="0"/>
      <p:bldP spid="102" grpId="0" animBg="1"/>
      <p:bldP spid="102" grpId="2" animBg="1"/>
      <p:bldP spid="105" grpId="0" animBg="1"/>
      <p:bldP spid="105" grpId="2" animBg="1"/>
      <p:bldP spid="105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3.  Action</a:t>
            </a:r>
          </a:p>
          <a:p>
            <a:pPr marL="624078" indent="-514350">
              <a:buNone/>
            </a:pPr>
            <a:r>
              <a:rPr lang="en-US" dirty="0" smtClean="0"/>
              <a:t>		- Involves the motor pathway</a:t>
            </a:r>
          </a:p>
          <a:p>
            <a:pPr marL="624078" indent="-514350">
              <a:buNone/>
            </a:pPr>
            <a:r>
              <a:rPr lang="en-US" dirty="0" smtClean="0"/>
              <a:t>	</a:t>
            </a:r>
            <a:r>
              <a:rPr lang="en-US" dirty="0" smtClean="0"/>
              <a:t>		-Look familiar?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4" name="Picture 3" descr="direct and indirect pathw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2819400"/>
            <a:ext cx="5181599" cy="395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5" name="Picture 2" descr="Image result for depre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6800" y="3505200"/>
            <a:ext cx="4261417" cy="2133600"/>
          </a:xfrm>
          <a:prstGeom prst="rect">
            <a:avLst/>
          </a:prstGeom>
          <a:noFill/>
        </p:spPr>
      </p:pic>
      <p:pic>
        <p:nvPicPr>
          <p:cNvPr id="26" name="Picture 4" descr="Image result for thought bubbl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897380"/>
            <a:ext cx="1981200" cy="1684020"/>
          </a:xfrm>
          <a:prstGeom prst="rect">
            <a:avLst/>
          </a:prstGeom>
          <a:noFill/>
        </p:spPr>
      </p:pic>
      <p:pic>
        <p:nvPicPr>
          <p:cNvPr id="27" name="Picture 10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49" y="1828800"/>
            <a:ext cx="1846251" cy="1752600"/>
          </a:xfrm>
          <a:prstGeom prst="rect">
            <a:avLst/>
          </a:prstGeom>
          <a:noFill/>
        </p:spPr>
      </p:pic>
      <p:pic>
        <p:nvPicPr>
          <p:cNvPr id="28" name="Picture 12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667000"/>
            <a:ext cx="2590800" cy="2590800"/>
          </a:xfrm>
          <a:prstGeom prst="rect">
            <a:avLst/>
          </a:prstGeom>
          <a:noFill/>
        </p:spPr>
      </p:pic>
      <p:pic>
        <p:nvPicPr>
          <p:cNvPr id="29" name="Picture 2" descr="Image result for depre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239069"/>
            <a:ext cx="3118830" cy="1561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Endorphin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438400" y="2318266"/>
            <a:ext cx="685800" cy="19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1676400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7600" y="137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6200" y="15240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237386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7800" y="152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endCxn id="24" idx="1"/>
          </p:cNvCxnSpPr>
          <p:nvPr/>
        </p:nvCxnSpPr>
        <p:spPr>
          <a:xfrm>
            <a:off x="4724400" y="1676400"/>
            <a:ext cx="533400" cy="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05400" y="13716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/>
          <p:cNvCxnSpPr>
            <a:endCxn id="36" idx="2"/>
          </p:cNvCxnSpPr>
          <p:nvPr/>
        </p:nvCxnSpPr>
        <p:spPr>
          <a:xfrm>
            <a:off x="6705600" y="1663244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29400" y="144780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2800" y="135844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15200" y="1371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cxnSp>
        <p:nvCxnSpPr>
          <p:cNvPr id="40" name="Straight Arrow Connector 39"/>
          <p:cNvCxnSpPr>
            <a:endCxn id="41" idx="2"/>
          </p:cNvCxnSpPr>
          <p:nvPr/>
        </p:nvCxnSpPr>
        <p:spPr>
          <a:xfrm>
            <a:off x="4800600" y="2514600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4400" y="229915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78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2209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2286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VTA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477000" y="2590800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2819400"/>
            <a:ext cx="1371600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DA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48400" y="3276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48600" y="1447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LC</a:t>
            </a:r>
            <a:endParaRPr lang="en-US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001000" y="1752600"/>
            <a:ext cx="0" cy="990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01000" y="2133600"/>
            <a:ext cx="381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NE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91400" y="2677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CHRISTY" pitchFamily="2" charset="0"/>
              </a:rPr>
              <a:t>ANXIETY</a:t>
            </a:r>
            <a:endParaRPr lang="en-US" sz="2800" dirty="0">
              <a:latin typeface="AR CHRISTY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77000" y="3568244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943600" y="4104382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eestyle Script" pitchFamily="66" charset="0"/>
              </a:rPr>
              <a:t>Hedonic Response</a:t>
            </a:r>
            <a:endParaRPr lang="en-US" sz="3200" dirty="0">
              <a:latin typeface="Freestyle Script" pitchFamily="66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6388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19600" y="4495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Depression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7315200" y="275338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001000" y="2438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86200" y="510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 JULIAN" pitchFamily="2" charset="0"/>
              </a:rPr>
              <a:t>Reinforcement (Motivation)</a:t>
            </a:r>
            <a:endParaRPr lang="en-US" dirty="0">
              <a:latin typeface="AR JULIAN" pitchFamily="2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562600" y="5029200"/>
            <a:ext cx="457200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10200" y="4964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67056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2390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0" y="441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NIH</a:t>
            </a:r>
            <a:endParaRPr lang="en-US" dirty="0">
              <a:latin typeface="Bookman Old Style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7848600" y="3200400"/>
            <a:ext cx="152400" cy="1219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543800" y="4126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>
            <a:off x="75438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>
            <a:endCxn id="59" idx="0"/>
          </p:cNvCxnSpPr>
          <p:nvPr/>
        </p:nvCxnSpPr>
        <p:spPr>
          <a:xfrm flipH="1">
            <a:off x="5105400" y="3124200"/>
            <a:ext cx="266700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6800" y="4267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72200" y="3974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1" name="Up Arrow 90"/>
          <p:cNvSpPr/>
          <p:nvPr/>
        </p:nvSpPr>
        <p:spPr>
          <a:xfrm>
            <a:off x="43434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urved Connector 110"/>
          <p:cNvCxnSpPr/>
          <p:nvPr/>
        </p:nvCxnSpPr>
        <p:spPr>
          <a:xfrm rot="10800000" flipV="1">
            <a:off x="3657600" y="2590800"/>
            <a:ext cx="1066800" cy="304800"/>
          </a:xfrm>
          <a:prstGeom prst="curvedConnector3">
            <a:avLst>
              <a:gd name="adj1" fmla="val -8321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3352800" y="2514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Κ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1148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00000"/>
                </a:solidFill>
              </a:rPr>
              <a:t>Dyn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24400" y="1524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581400" y="2590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8" name="Curved Connector 147"/>
          <p:cNvCxnSpPr/>
          <p:nvPr/>
        </p:nvCxnSpPr>
        <p:spPr>
          <a:xfrm rot="10800000" flipV="1">
            <a:off x="5486400" y="3124200"/>
            <a:ext cx="2971800" cy="2514600"/>
          </a:xfrm>
          <a:prstGeom prst="curvedConnector3">
            <a:avLst>
              <a:gd name="adj1" fmla="val -10587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410200" y="5345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5" name="Straight Arrow Connector 154"/>
          <p:cNvCxnSpPr/>
          <p:nvPr/>
        </p:nvCxnSpPr>
        <p:spPr>
          <a:xfrm flipH="1" flipV="1">
            <a:off x="6705600" y="51054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705600" y="4888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3" name="Down Arrow 172"/>
          <p:cNvSpPr/>
          <p:nvPr/>
        </p:nvSpPr>
        <p:spPr>
          <a:xfrm>
            <a:off x="4876800" y="57150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124200" y="22199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97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544" y="4114800"/>
            <a:ext cx="1043531" cy="990599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>
            <a:off x="152400" y="6287869"/>
            <a:ext cx="891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12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lang="en-US" sz="120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= inhibitory mu-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LH = lateral hypothalamus; </a:t>
            </a:r>
            <a:r>
              <a:rPr lang="en-US" sz="12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12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orexin</a:t>
            </a:r>
            <a:r>
              <a:rPr lang="en-US" sz="1200" dirty="0" smtClean="0">
                <a:latin typeface="Calibri"/>
                <a:cs typeface="Calibri"/>
              </a:rPr>
              <a:t> type 1 receptor; DA = dopamine; VTA = ventral </a:t>
            </a:r>
            <a:r>
              <a:rPr lang="en-US" sz="1200" dirty="0" err="1" smtClean="0">
                <a:latin typeface="Calibri"/>
                <a:cs typeface="Calibri"/>
              </a:rPr>
              <a:t>tegmental</a:t>
            </a:r>
            <a:r>
              <a:rPr lang="en-US" sz="1200" dirty="0" smtClean="0">
                <a:latin typeface="Calibri"/>
                <a:cs typeface="Calibri"/>
              </a:rPr>
              <a:t> area; </a:t>
            </a:r>
            <a:r>
              <a:rPr lang="en-US" sz="1200" dirty="0" err="1" smtClean="0">
                <a:latin typeface="Calibri"/>
                <a:cs typeface="Calibri"/>
              </a:rPr>
              <a:t>NAc</a:t>
            </a:r>
            <a:r>
              <a:rPr lang="en-US" sz="1200" dirty="0" smtClean="0">
                <a:latin typeface="Calibri"/>
                <a:cs typeface="Calibri"/>
              </a:rPr>
              <a:t> = nucleus </a:t>
            </a:r>
            <a:r>
              <a:rPr lang="en-US" sz="1200" dirty="0" err="1" smtClean="0">
                <a:latin typeface="Calibri"/>
                <a:cs typeface="Calibri"/>
              </a:rPr>
              <a:t>accumbens</a:t>
            </a:r>
            <a:r>
              <a:rPr lang="en-US" sz="1200" dirty="0" smtClean="0">
                <a:latin typeface="Calibri"/>
                <a:cs typeface="Calibri"/>
              </a:rPr>
              <a:t>; NIH = novelty-induced </a:t>
            </a:r>
            <a:r>
              <a:rPr lang="en-US" sz="1200" dirty="0" err="1" smtClean="0">
                <a:latin typeface="Calibri"/>
                <a:cs typeface="Calibri"/>
              </a:rPr>
              <a:t>hypophagia</a:t>
            </a:r>
            <a:r>
              <a:rPr lang="en-US" sz="1200" dirty="0" smtClean="0">
                <a:latin typeface="Calibri"/>
                <a:cs typeface="Calibri"/>
              </a:rPr>
              <a:t>; NE = </a:t>
            </a:r>
            <a:r>
              <a:rPr lang="en-US" sz="1200" dirty="0" err="1" smtClean="0">
                <a:latin typeface="Calibri"/>
                <a:cs typeface="Calibri"/>
              </a:rPr>
              <a:t>norepinephrine</a:t>
            </a:r>
            <a:r>
              <a:rPr lang="en-US" sz="1200" dirty="0" smtClean="0">
                <a:latin typeface="Calibri"/>
                <a:cs typeface="Calibri"/>
              </a:rPr>
              <a:t>; LC = locus </a:t>
            </a:r>
            <a:r>
              <a:rPr lang="en-US" sz="1200" dirty="0" err="1" smtClean="0">
                <a:latin typeface="Calibri"/>
                <a:cs typeface="Calibri"/>
              </a:rPr>
              <a:t>ceruleus</a:t>
            </a:r>
            <a:r>
              <a:rPr lang="en-US" sz="1200" dirty="0" smtClean="0">
                <a:latin typeface="Calibri"/>
                <a:cs typeface="Calibri"/>
              </a:rPr>
              <a:t>; BPN = </a:t>
            </a:r>
            <a:r>
              <a:rPr lang="en-US" sz="1200" dirty="0" err="1" smtClean="0">
                <a:latin typeface="Calibri"/>
                <a:cs typeface="Calibri"/>
              </a:rPr>
              <a:t>buprenorphine</a:t>
            </a:r>
            <a:r>
              <a:rPr lang="en-US" sz="1200" dirty="0" smtClean="0">
                <a:latin typeface="Calibri"/>
                <a:cs typeface="Calibri"/>
              </a:rPr>
              <a:t>; </a:t>
            </a:r>
            <a:r>
              <a:rPr lang="en-US" sz="1200" dirty="0" err="1" smtClean="0">
                <a:solidFill>
                  <a:srgbClr val="C00000"/>
                </a:solidFill>
                <a:latin typeface="Calibri"/>
                <a:cs typeface="Calibri"/>
              </a:rPr>
              <a:t>Dyn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dynorphin</a:t>
            </a:r>
            <a:r>
              <a:rPr lang="en-US" sz="1200" dirty="0" smtClean="0">
                <a:latin typeface="Calibri"/>
                <a:cs typeface="Calibri"/>
              </a:rPr>
              <a:t>; </a:t>
            </a:r>
            <a:r>
              <a:rPr lang="el-GR" sz="1200" dirty="0" smtClean="0">
                <a:solidFill>
                  <a:srgbClr val="C00000"/>
                </a:solidFill>
                <a:latin typeface="Calibri"/>
                <a:cs typeface="Calibri"/>
              </a:rPr>
              <a:t>Κ</a:t>
            </a:r>
            <a:r>
              <a:rPr lang="en-US" sz="1200" dirty="0" smtClean="0">
                <a:latin typeface="Calibri"/>
                <a:cs typeface="Calibri"/>
              </a:rPr>
              <a:t> = kappa-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BPN = </a:t>
            </a:r>
            <a:r>
              <a:rPr lang="en-US" sz="1200" dirty="0" err="1" smtClean="0">
                <a:latin typeface="Calibri"/>
                <a:cs typeface="Calibri"/>
              </a:rPr>
              <a:t>buprenorphine</a:t>
            </a:r>
            <a:endParaRPr lang="en-US" sz="1200" dirty="0"/>
          </a:p>
        </p:txBody>
      </p:sp>
      <p:pic>
        <p:nvPicPr>
          <p:cNvPr id="103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171" y="2209801"/>
            <a:ext cx="481629" cy="457199"/>
          </a:xfrm>
          <a:prstGeom prst="rect">
            <a:avLst/>
          </a:prstGeom>
          <a:noFill/>
        </p:spPr>
      </p:pic>
      <p:pic>
        <p:nvPicPr>
          <p:cNvPr id="10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971" y="2667000"/>
            <a:ext cx="481629" cy="457199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3048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BPN =</a:t>
            </a:r>
            <a:endParaRPr lang="en-US" dirty="0"/>
          </a:p>
        </p:txBody>
      </p:sp>
      <p:pic>
        <p:nvPicPr>
          <p:cNvPr id="10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244742" cy="314325"/>
          </a:xfrm>
          <a:prstGeom prst="rect">
            <a:avLst/>
          </a:prstGeom>
          <a:noFill/>
        </p:spPr>
      </p:pic>
      <p:pic>
        <p:nvPicPr>
          <p:cNvPr id="109" name="Picture 10" descr="Image result for x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4258" y="2352675"/>
            <a:ext cx="244742" cy="314325"/>
          </a:xfrm>
          <a:prstGeom prst="rect">
            <a:avLst/>
          </a:prstGeom>
          <a:noFill/>
        </p:spPr>
      </p:pic>
      <p:pic>
        <p:nvPicPr>
          <p:cNvPr id="110" name="Picture 10" descr="Image result for x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658" y="1514475"/>
            <a:ext cx="244742" cy="314325"/>
          </a:xfrm>
          <a:prstGeom prst="rect">
            <a:avLst/>
          </a:prstGeom>
          <a:noFill/>
        </p:spPr>
      </p:pic>
      <p:pic>
        <p:nvPicPr>
          <p:cNvPr id="11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171" y="1447801"/>
            <a:ext cx="481629" cy="457199"/>
          </a:xfrm>
          <a:prstGeom prst="rect">
            <a:avLst/>
          </a:prstGeom>
          <a:noFill/>
        </p:spPr>
      </p:pic>
      <p:pic>
        <p:nvPicPr>
          <p:cNvPr id="116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7371" y="1371600"/>
            <a:ext cx="481629" cy="457199"/>
          </a:xfrm>
          <a:prstGeom prst="rect">
            <a:avLst/>
          </a:prstGeom>
          <a:noFill/>
        </p:spPr>
      </p:pic>
      <p:pic>
        <p:nvPicPr>
          <p:cNvPr id="123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71" y="1981201"/>
            <a:ext cx="481629" cy="457199"/>
          </a:xfrm>
          <a:prstGeom prst="rect">
            <a:avLst/>
          </a:prstGeom>
          <a:noFill/>
        </p:spPr>
      </p:pic>
      <p:sp>
        <p:nvSpPr>
          <p:cNvPr id="124" name="Down Arrow 123"/>
          <p:cNvSpPr/>
          <p:nvPr/>
        </p:nvSpPr>
        <p:spPr>
          <a:xfrm>
            <a:off x="43434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Up Arrow 126"/>
          <p:cNvSpPr/>
          <p:nvPr/>
        </p:nvSpPr>
        <p:spPr>
          <a:xfrm>
            <a:off x="4876800" y="57150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Down Arrow 127"/>
          <p:cNvSpPr/>
          <p:nvPr/>
        </p:nvSpPr>
        <p:spPr>
          <a:xfrm>
            <a:off x="75438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Down Arrow 128"/>
          <p:cNvSpPr/>
          <p:nvPr/>
        </p:nvSpPr>
        <p:spPr>
          <a:xfrm>
            <a:off x="7315200" y="27432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3" grpId="0" animBg="1"/>
      <p:bldP spid="91" grpId="0" animBg="1"/>
      <p:bldP spid="173" grpId="0" animBg="1"/>
      <p:bldP spid="107" grpId="0"/>
      <p:bldP spid="124" grpId="0" animBg="1"/>
      <p:bldP spid="127" grpId="0" animBg="1"/>
      <p:bldP spid="128" grpId="0" animBg="1"/>
      <p:bldP spid="12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2770" name="Picture 2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3505200"/>
            <a:ext cx="4261417" cy="2133600"/>
          </a:xfrm>
          <a:prstGeom prst="rect">
            <a:avLst/>
          </a:prstGeom>
          <a:noFill/>
        </p:spPr>
      </p:pic>
      <p:pic>
        <p:nvPicPr>
          <p:cNvPr id="32772" name="Picture 4" descr="Image result for thought bubb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97380"/>
            <a:ext cx="1981200" cy="1684020"/>
          </a:xfrm>
          <a:prstGeom prst="rect">
            <a:avLst/>
          </a:prstGeom>
          <a:noFill/>
        </p:spPr>
      </p:pic>
      <p:pic>
        <p:nvPicPr>
          <p:cNvPr id="14" name="Picture 13" descr="no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3860" y="2057400"/>
            <a:ext cx="419340" cy="1066800"/>
          </a:xfrm>
          <a:prstGeom prst="rect">
            <a:avLst/>
          </a:prstGeom>
        </p:spPr>
      </p:pic>
      <p:pic>
        <p:nvPicPr>
          <p:cNvPr id="34822" name="Picture 6" descr="Image result for tombst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133602"/>
            <a:ext cx="1219200" cy="17423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19600" y="4191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34824" name="Picture 8" descr="Image result for live lif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5442" y="4562475"/>
            <a:ext cx="2716758" cy="1812709"/>
          </a:xfrm>
          <a:prstGeom prst="rect">
            <a:avLst/>
          </a:prstGeom>
          <a:noFill/>
        </p:spPr>
      </p:pic>
      <p:pic>
        <p:nvPicPr>
          <p:cNvPr id="19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905" y="3114675"/>
            <a:ext cx="566265" cy="314325"/>
          </a:xfrm>
          <a:prstGeom prst="rect">
            <a:avLst/>
          </a:prstGeom>
          <a:noFill/>
        </p:spPr>
      </p:pic>
      <p:pic>
        <p:nvPicPr>
          <p:cNvPr id="2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007505" y="3267075"/>
            <a:ext cx="566265" cy="314325"/>
          </a:xfrm>
          <a:prstGeom prst="rect">
            <a:avLst/>
          </a:prstGeom>
          <a:noFill/>
        </p:spPr>
      </p:pic>
      <p:pic>
        <p:nvPicPr>
          <p:cNvPr id="21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H="1">
            <a:off x="795810" y="2783445"/>
            <a:ext cx="566265" cy="314325"/>
          </a:xfrm>
          <a:prstGeom prst="rect">
            <a:avLst/>
          </a:prstGeom>
          <a:noFill/>
        </p:spPr>
      </p:pic>
      <p:pic>
        <p:nvPicPr>
          <p:cNvPr id="2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348135" y="2631045"/>
            <a:ext cx="566265" cy="314325"/>
          </a:xfrm>
          <a:prstGeom prst="rect">
            <a:avLst/>
          </a:prstGeom>
          <a:noFill/>
        </p:spPr>
      </p:pic>
      <p:pic>
        <p:nvPicPr>
          <p:cNvPr id="2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6335" y="2783445"/>
            <a:ext cx="566265" cy="314325"/>
          </a:xfrm>
          <a:prstGeom prst="rect">
            <a:avLst/>
          </a:prstGeom>
          <a:noFill/>
        </p:spPr>
      </p:pic>
      <p:pic>
        <p:nvPicPr>
          <p:cNvPr id="2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305" y="2581275"/>
            <a:ext cx="566265" cy="314325"/>
          </a:xfrm>
          <a:prstGeom prst="rect">
            <a:avLst/>
          </a:prstGeom>
          <a:noFill/>
        </p:spPr>
      </p:pic>
      <p:pic>
        <p:nvPicPr>
          <p:cNvPr id="142338" name="Picture 2" descr="Image result for Impulsiv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333369"/>
            <a:ext cx="2819400" cy="1029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Straight Arrow Connector 105"/>
          <p:cNvCxnSpPr>
            <a:endCxn id="120" idx="1"/>
          </p:cNvCxnSpPr>
          <p:nvPr/>
        </p:nvCxnSpPr>
        <p:spPr>
          <a:xfrm>
            <a:off x="2133600" y="2514600"/>
            <a:ext cx="2362200" cy="718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Endorphin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438400" y="2318266"/>
            <a:ext cx="685800" cy="19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22199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0070C0"/>
                </a:solidFill>
                <a:latin typeface="Calibri"/>
                <a:cs typeface="Calibri"/>
              </a:rPr>
              <a:t>+</a:t>
            </a:r>
            <a:endParaRPr lang="en-US" sz="2800" baseline="30000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38400" y="1981200"/>
            <a:ext cx="1066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1676400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16865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137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3800" y="184046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15240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237386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7800" y="152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endCxn id="24" idx="1"/>
          </p:cNvCxnSpPr>
          <p:nvPr/>
        </p:nvCxnSpPr>
        <p:spPr>
          <a:xfrm>
            <a:off x="4724400" y="1676400"/>
            <a:ext cx="533400" cy="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05400" y="13716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62400" y="2133600"/>
            <a:ext cx="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24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/>
          <p:cNvCxnSpPr>
            <a:endCxn id="36" idx="2"/>
          </p:cNvCxnSpPr>
          <p:nvPr/>
        </p:nvCxnSpPr>
        <p:spPr>
          <a:xfrm>
            <a:off x="6705600" y="1663244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29400" y="144780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2800" y="135844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15200" y="1371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cxnSp>
        <p:nvCxnSpPr>
          <p:cNvPr id="40" name="Straight Arrow Connector 39"/>
          <p:cNvCxnSpPr>
            <a:endCxn id="41" idx="2"/>
          </p:cNvCxnSpPr>
          <p:nvPr/>
        </p:nvCxnSpPr>
        <p:spPr>
          <a:xfrm>
            <a:off x="4800600" y="2514600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4400" y="229915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78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2209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2286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VTA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477000" y="2590800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2819400"/>
            <a:ext cx="1371600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DA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48400" y="3276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48600" y="1447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LC</a:t>
            </a:r>
            <a:endParaRPr lang="en-US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001000" y="1752600"/>
            <a:ext cx="0" cy="990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01000" y="2133600"/>
            <a:ext cx="381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NE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91400" y="2677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CHRISTY" pitchFamily="2" charset="0"/>
              </a:rPr>
              <a:t>ANXIETY</a:t>
            </a:r>
            <a:endParaRPr lang="en-US" sz="2800" dirty="0">
              <a:latin typeface="AR CHRISTY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77000" y="3568244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943600" y="4104382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eestyle Script" pitchFamily="66" charset="0"/>
              </a:rPr>
              <a:t>Hedonic Response</a:t>
            </a:r>
            <a:endParaRPr lang="en-US" sz="3200" dirty="0">
              <a:latin typeface="Freestyle Script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419600" y="4495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Depression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7315200" y="275338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001000" y="2438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86200" y="510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 JULIAN" pitchFamily="2" charset="0"/>
              </a:rPr>
              <a:t>Reinforcement (Motivation)</a:t>
            </a:r>
            <a:endParaRPr lang="en-US" dirty="0">
              <a:latin typeface="AR JULIAN" pitchFamily="2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562600" y="5029200"/>
            <a:ext cx="457200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10200" y="4964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0" y="441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NIH</a:t>
            </a:r>
            <a:endParaRPr lang="en-US" dirty="0">
              <a:latin typeface="Bookman Old Style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7848600" y="3200400"/>
            <a:ext cx="152400" cy="1219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543800" y="4126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>
            <a:off x="75438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>
            <a:endCxn id="59" idx="0"/>
          </p:cNvCxnSpPr>
          <p:nvPr/>
        </p:nvCxnSpPr>
        <p:spPr>
          <a:xfrm flipH="1">
            <a:off x="5105400" y="3124200"/>
            <a:ext cx="266700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6800" y="4267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72200" y="3974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1" name="Up Arrow 90"/>
          <p:cNvSpPr/>
          <p:nvPr/>
        </p:nvSpPr>
        <p:spPr>
          <a:xfrm>
            <a:off x="43434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4724400" y="1524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495800" y="2971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724400" y="31256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cxnSp>
        <p:nvCxnSpPr>
          <p:cNvPr id="122" name="Straight Arrow Connector 121"/>
          <p:cNvCxnSpPr>
            <a:stCxn id="121" idx="0"/>
          </p:cNvCxnSpPr>
          <p:nvPr/>
        </p:nvCxnSpPr>
        <p:spPr>
          <a:xfrm flipV="1">
            <a:off x="5181600" y="2590800"/>
            <a:ext cx="914400" cy="5348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3340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019800" y="2450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3" name="Curved Connector 132"/>
          <p:cNvCxnSpPr/>
          <p:nvPr/>
        </p:nvCxnSpPr>
        <p:spPr>
          <a:xfrm rot="5400000">
            <a:off x="5753103" y="2781297"/>
            <a:ext cx="762001" cy="381005"/>
          </a:xfrm>
          <a:prstGeom prst="curvedConnector3">
            <a:avLst>
              <a:gd name="adj1" fmla="val 1112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943600" y="3124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943600" y="2908756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2-AG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410200" y="2971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Calibri"/>
                <a:cs typeface="Calibri"/>
              </a:rPr>
              <a:t>Cb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5" name="Up Arrow 104"/>
          <p:cNvSpPr/>
          <p:nvPr/>
        </p:nvSpPr>
        <p:spPr>
          <a:xfrm>
            <a:off x="4419600" y="5715000"/>
            <a:ext cx="762000" cy="609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152400" y="6287869"/>
            <a:ext cx="891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1200" baseline="30000" dirty="0" smtClean="0">
                <a:solidFill>
                  <a:srgbClr val="0070C0"/>
                </a:solidFill>
                <a:latin typeface="Calibri"/>
                <a:cs typeface="Calibri"/>
              </a:rPr>
              <a:t>+</a:t>
            </a:r>
            <a:r>
              <a:rPr lang="en-US" sz="120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= excitatory mu-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</a:t>
            </a:r>
            <a:r>
              <a:rPr lang="el-GR" sz="12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12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lang="en-US" sz="120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= inhibitory mu-</a:t>
            </a:r>
            <a:r>
              <a:rPr lang="en-US" sz="1200" dirty="0" err="1" smtClean="0">
                <a:latin typeface="Calibri"/>
                <a:cs typeface="Calibri"/>
              </a:rPr>
              <a:t>opioid</a:t>
            </a:r>
            <a:r>
              <a:rPr lang="en-US" sz="1200" dirty="0" smtClean="0">
                <a:latin typeface="Calibri"/>
                <a:cs typeface="Calibri"/>
              </a:rPr>
              <a:t> receptor; LH = lateral hypothalamus; </a:t>
            </a:r>
            <a:r>
              <a:rPr lang="en-US" sz="12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12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orexin</a:t>
            </a:r>
            <a:r>
              <a:rPr lang="en-US" sz="1200" dirty="0" smtClean="0">
                <a:latin typeface="Calibri"/>
                <a:cs typeface="Calibri"/>
              </a:rPr>
              <a:t> type 1 receptor; DA = dopamine; VTA = ventral </a:t>
            </a:r>
            <a:r>
              <a:rPr lang="en-US" sz="1200" dirty="0" err="1" smtClean="0">
                <a:latin typeface="Calibri"/>
                <a:cs typeface="Calibri"/>
              </a:rPr>
              <a:t>tegmental</a:t>
            </a:r>
            <a:r>
              <a:rPr lang="en-US" sz="1200" dirty="0" smtClean="0">
                <a:latin typeface="Calibri"/>
                <a:cs typeface="Calibri"/>
              </a:rPr>
              <a:t> area; </a:t>
            </a:r>
            <a:r>
              <a:rPr lang="en-US" sz="1200" dirty="0" err="1" smtClean="0">
                <a:latin typeface="Calibri"/>
                <a:cs typeface="Calibri"/>
              </a:rPr>
              <a:t>NAc</a:t>
            </a:r>
            <a:r>
              <a:rPr lang="en-US" sz="1200" dirty="0" smtClean="0">
                <a:latin typeface="Calibri"/>
                <a:cs typeface="Calibri"/>
              </a:rPr>
              <a:t> = nucleus </a:t>
            </a:r>
            <a:r>
              <a:rPr lang="en-US" sz="1200" dirty="0" err="1" smtClean="0">
                <a:latin typeface="Calibri"/>
                <a:cs typeface="Calibri"/>
              </a:rPr>
              <a:t>accumbens</a:t>
            </a:r>
            <a:r>
              <a:rPr lang="en-US" sz="1200" dirty="0" smtClean="0">
                <a:latin typeface="Calibri"/>
                <a:cs typeface="Calibri"/>
              </a:rPr>
              <a:t>; NIH = novelty-induced </a:t>
            </a:r>
            <a:r>
              <a:rPr lang="en-US" sz="1200" dirty="0" err="1" smtClean="0">
                <a:latin typeface="Calibri"/>
                <a:cs typeface="Calibri"/>
              </a:rPr>
              <a:t>hypophagia</a:t>
            </a:r>
            <a:r>
              <a:rPr lang="en-US" sz="1200" dirty="0" smtClean="0">
                <a:latin typeface="Calibri"/>
                <a:cs typeface="Calibri"/>
              </a:rPr>
              <a:t>; NE = </a:t>
            </a:r>
            <a:r>
              <a:rPr lang="en-US" sz="1200" dirty="0" err="1" smtClean="0">
                <a:latin typeface="Calibri"/>
                <a:cs typeface="Calibri"/>
              </a:rPr>
              <a:t>norepinephrine</a:t>
            </a:r>
            <a:r>
              <a:rPr lang="en-US" sz="1200" dirty="0" smtClean="0">
                <a:latin typeface="Calibri"/>
                <a:cs typeface="Calibri"/>
              </a:rPr>
              <a:t>; LC = locus </a:t>
            </a:r>
            <a:r>
              <a:rPr lang="en-US" sz="1200" dirty="0" err="1" smtClean="0">
                <a:latin typeface="Calibri"/>
                <a:cs typeface="Calibri"/>
              </a:rPr>
              <a:t>ceruleus</a:t>
            </a:r>
            <a:r>
              <a:rPr lang="en-US" sz="1200" dirty="0" smtClean="0">
                <a:latin typeface="Calibri"/>
                <a:cs typeface="Calibri"/>
              </a:rPr>
              <a:t>; </a:t>
            </a:r>
            <a:r>
              <a:rPr lang="en-US" sz="1200" dirty="0" smtClean="0">
                <a:solidFill>
                  <a:srgbClr val="C00000"/>
                </a:solidFill>
                <a:latin typeface="Calibri"/>
                <a:cs typeface="Calibri"/>
              </a:rPr>
              <a:t>2-AG</a:t>
            </a:r>
            <a:r>
              <a:rPr lang="en-US" sz="1200" dirty="0" smtClean="0">
                <a:latin typeface="Calibri"/>
                <a:cs typeface="Calibri"/>
              </a:rPr>
              <a:t> = 2-arachidonoylglycerol; </a:t>
            </a:r>
            <a:r>
              <a:rPr lang="en-US" sz="1200" dirty="0" err="1" smtClean="0">
                <a:solidFill>
                  <a:srgbClr val="C00000"/>
                </a:solidFill>
                <a:latin typeface="Calibri"/>
                <a:cs typeface="Calibri"/>
              </a:rPr>
              <a:t>Cb</a:t>
            </a:r>
            <a:r>
              <a:rPr lang="en-US" sz="1200" dirty="0" smtClean="0">
                <a:latin typeface="Calibri"/>
                <a:cs typeface="Calibri"/>
              </a:rPr>
              <a:t> = </a:t>
            </a:r>
            <a:r>
              <a:rPr lang="en-US" sz="1200" dirty="0" err="1" smtClean="0">
                <a:latin typeface="Calibri"/>
                <a:cs typeface="Calibri"/>
              </a:rPr>
              <a:t>cannabinoid</a:t>
            </a:r>
            <a:r>
              <a:rPr lang="en-US" sz="1200" dirty="0" smtClean="0">
                <a:latin typeface="Calibri"/>
                <a:cs typeface="Calibri"/>
              </a:rPr>
              <a:t> receptor; BPN = </a:t>
            </a:r>
            <a:r>
              <a:rPr lang="en-US" sz="1200" dirty="0" err="1" smtClean="0">
                <a:latin typeface="Calibri"/>
                <a:cs typeface="Calibri"/>
              </a:rPr>
              <a:t>buprenorphine</a:t>
            </a:r>
            <a:endParaRPr lang="en-US" sz="1200" dirty="0"/>
          </a:p>
        </p:txBody>
      </p:sp>
      <p:pic>
        <p:nvPicPr>
          <p:cNvPr id="103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59899" flipV="1">
            <a:off x="1562175" y="4634272"/>
            <a:ext cx="2509025" cy="685800"/>
          </a:xfrm>
          <a:prstGeom prst="rect">
            <a:avLst/>
          </a:prstGeom>
          <a:noFill/>
        </p:spPr>
      </p:pic>
      <p:pic>
        <p:nvPicPr>
          <p:cNvPr id="147458" name="Picture 2" descr="Image result for Impuls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000500" cy="914401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3048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BPN =</a:t>
            </a:r>
            <a:endParaRPr lang="en-US" dirty="0"/>
          </a:p>
        </p:txBody>
      </p:sp>
      <p:pic>
        <p:nvPicPr>
          <p:cNvPr id="10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95400"/>
            <a:ext cx="244742" cy="314325"/>
          </a:xfrm>
          <a:prstGeom prst="rect">
            <a:avLst/>
          </a:prstGeom>
          <a:noFill/>
        </p:spPr>
      </p:pic>
      <p:pic>
        <p:nvPicPr>
          <p:cNvPr id="109" name="Picture 10" descr="Image result for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8058" y="2352675"/>
            <a:ext cx="244742" cy="314325"/>
          </a:xfrm>
          <a:prstGeom prst="rect">
            <a:avLst/>
          </a:prstGeom>
          <a:noFill/>
        </p:spPr>
      </p:pic>
      <p:pic>
        <p:nvPicPr>
          <p:cNvPr id="110" name="Picture 10" descr="Image result for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5258" y="1828800"/>
            <a:ext cx="244742" cy="314325"/>
          </a:xfrm>
          <a:prstGeom prst="rect">
            <a:avLst/>
          </a:prstGeom>
          <a:noFill/>
        </p:spPr>
      </p:pic>
      <p:pic>
        <p:nvPicPr>
          <p:cNvPr id="113" name="Picture 10" descr="Image result for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7658" y="1514475"/>
            <a:ext cx="244742" cy="314325"/>
          </a:xfrm>
          <a:prstGeom prst="rect">
            <a:avLst/>
          </a:prstGeom>
          <a:noFill/>
        </p:spPr>
      </p:pic>
      <p:pic>
        <p:nvPicPr>
          <p:cNvPr id="114" name="Picture 10" descr="Image result for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5858" y="3114675"/>
            <a:ext cx="244742" cy="314325"/>
          </a:xfrm>
          <a:prstGeom prst="rect">
            <a:avLst/>
          </a:prstGeom>
          <a:noFill/>
        </p:spPr>
      </p:pic>
      <p:pic>
        <p:nvPicPr>
          <p:cNvPr id="116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171" y="1447801"/>
            <a:ext cx="481629" cy="457199"/>
          </a:xfrm>
          <a:prstGeom prst="rect">
            <a:avLst/>
          </a:prstGeom>
          <a:noFill/>
        </p:spPr>
      </p:pic>
      <p:pic>
        <p:nvPicPr>
          <p:cNvPr id="123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371600"/>
            <a:ext cx="481629" cy="457199"/>
          </a:xfrm>
          <a:prstGeom prst="rect">
            <a:avLst/>
          </a:prstGeom>
          <a:noFill/>
        </p:spPr>
      </p:pic>
      <p:pic>
        <p:nvPicPr>
          <p:cNvPr id="12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71" y="1981201"/>
            <a:ext cx="481629" cy="457199"/>
          </a:xfrm>
          <a:prstGeom prst="rect">
            <a:avLst/>
          </a:prstGeom>
          <a:noFill/>
        </p:spPr>
      </p:pic>
      <p:pic>
        <p:nvPicPr>
          <p:cNvPr id="127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371" y="2209801"/>
            <a:ext cx="481629" cy="457199"/>
          </a:xfrm>
          <a:prstGeom prst="rect">
            <a:avLst/>
          </a:prstGeom>
          <a:noFill/>
        </p:spPr>
      </p:pic>
      <p:pic>
        <p:nvPicPr>
          <p:cNvPr id="128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71" y="2667000"/>
            <a:ext cx="481629" cy="457199"/>
          </a:xfrm>
          <a:prstGeom prst="rect">
            <a:avLst/>
          </a:prstGeom>
          <a:noFill/>
        </p:spPr>
      </p:pic>
      <p:sp>
        <p:nvSpPr>
          <p:cNvPr id="129" name="Up Arrow 128"/>
          <p:cNvSpPr/>
          <p:nvPr/>
        </p:nvSpPr>
        <p:spPr>
          <a:xfrm>
            <a:off x="4724400" y="57150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Down Arrow 129"/>
          <p:cNvSpPr/>
          <p:nvPr/>
        </p:nvSpPr>
        <p:spPr>
          <a:xfrm>
            <a:off x="7315200" y="27432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Down Arrow 130"/>
          <p:cNvSpPr/>
          <p:nvPr/>
        </p:nvSpPr>
        <p:spPr>
          <a:xfrm>
            <a:off x="75438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Down Arrow 131"/>
          <p:cNvSpPr/>
          <p:nvPr/>
        </p:nvSpPr>
        <p:spPr>
          <a:xfrm>
            <a:off x="43434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133033"/>
            <a:ext cx="1676400" cy="1591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3" grpId="0" animBg="1"/>
      <p:bldP spid="91" grpId="0" animBg="1"/>
      <p:bldP spid="105" grpId="0" animBg="1"/>
      <p:bldP spid="107" grpId="0"/>
      <p:bldP spid="129" grpId="0" animBg="1"/>
      <p:bldP spid="130" grpId="0" animBg="1"/>
      <p:bldP spid="131" grpId="0" animBg="1"/>
      <p:bldP spid="13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624078" indent="-514350">
              <a:buAutoNum type="arabicParenR"/>
            </a:pPr>
            <a:r>
              <a:rPr lang="en-US" dirty="0" smtClean="0"/>
              <a:t>Endogenous </a:t>
            </a:r>
            <a:r>
              <a:rPr lang="en-US" dirty="0" err="1" smtClean="0"/>
              <a:t>opioids</a:t>
            </a:r>
            <a:r>
              <a:rPr lang="en-US" dirty="0" smtClean="0"/>
              <a:t> appear to be involved in decision-making</a:t>
            </a:r>
          </a:p>
          <a:p>
            <a:pPr marL="880110" lvl="1" indent="-514350">
              <a:buFontTx/>
              <a:buChar char="-"/>
            </a:pPr>
            <a:r>
              <a:rPr lang="en-US" dirty="0" smtClean="0"/>
              <a:t>Likely in the motivation and action components</a:t>
            </a:r>
          </a:p>
          <a:p>
            <a:pPr marL="880110" lvl="1" indent="-514350">
              <a:buFontTx/>
              <a:buChar char="-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Endogenous </a:t>
            </a:r>
            <a:r>
              <a:rPr lang="en-US" dirty="0" err="1" smtClean="0"/>
              <a:t>opioids</a:t>
            </a:r>
            <a:r>
              <a:rPr lang="en-US" dirty="0" smtClean="0"/>
              <a:t> appear to be involved in depressive behaviors </a:t>
            </a:r>
          </a:p>
          <a:p>
            <a:pPr marL="880110" lvl="1" indent="-514350">
              <a:buFont typeface="Calibri" pitchFamily="34" charset="0"/>
              <a:buChar char="-"/>
            </a:pPr>
            <a:r>
              <a:rPr lang="en-US" dirty="0" smtClean="0">
                <a:cs typeface="Calibri" pitchFamily="34" charset="0"/>
              </a:rPr>
              <a:t>With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-</a:t>
            </a:r>
            <a:r>
              <a:rPr lang="en-US" dirty="0" err="1" smtClean="0">
                <a:cs typeface="Calibri"/>
              </a:rPr>
              <a:t>opioid</a:t>
            </a:r>
            <a:r>
              <a:rPr lang="en-US" dirty="0" smtClean="0">
                <a:cs typeface="Calibri"/>
              </a:rPr>
              <a:t> receptors having a key role</a:t>
            </a:r>
          </a:p>
          <a:p>
            <a:pPr marL="624078" indent="-514350">
              <a:buAutoNum type="arabicParenR"/>
            </a:pPr>
            <a:endParaRPr lang="en-US" dirty="0" smtClean="0">
              <a:latin typeface="Calibri"/>
              <a:cs typeface="Calibri"/>
            </a:endParaRPr>
          </a:p>
          <a:p>
            <a:pPr marL="624078" indent="-514350">
              <a:buAutoNum type="arabicParenR"/>
            </a:pPr>
            <a:r>
              <a:rPr lang="en-US" dirty="0" err="1" smtClean="0">
                <a:cs typeface="Calibri"/>
              </a:rPr>
              <a:t>Orexin</a:t>
            </a:r>
            <a:r>
              <a:rPr lang="en-US" dirty="0" smtClean="0">
                <a:cs typeface="Calibri"/>
              </a:rPr>
              <a:t> gates the activity of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-</a:t>
            </a:r>
            <a:r>
              <a:rPr lang="en-US" dirty="0" err="1" smtClean="0">
                <a:cs typeface="Calibri"/>
              </a:rPr>
              <a:t>opioid</a:t>
            </a:r>
            <a:r>
              <a:rPr lang="en-US" dirty="0" smtClean="0">
                <a:cs typeface="Calibri"/>
              </a:rPr>
              <a:t> receptors </a:t>
            </a:r>
            <a:r>
              <a:rPr lang="en-US" dirty="0" smtClean="0">
                <a:cs typeface="Calibri"/>
              </a:rPr>
              <a:t> in the VTA</a:t>
            </a:r>
          </a:p>
          <a:p>
            <a:pPr marL="880110" lvl="1" indent="-514350">
              <a:buFont typeface="Lucida Sans Unicode" pitchFamily="34" charset="0"/>
              <a:buChar char="-"/>
            </a:pPr>
            <a:r>
              <a:rPr lang="en-US" dirty="0" smtClean="0">
                <a:cs typeface="Calibri"/>
              </a:rPr>
              <a:t>The exact mechanism is unknown, however</a:t>
            </a:r>
            <a:endParaRPr lang="en-US" dirty="0" smtClean="0"/>
          </a:p>
          <a:p>
            <a:pPr marL="624078" indent="-514350">
              <a:buAutoNum type="arabicParenR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Message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 lnSpcReduction="10000"/>
          </a:bodyPr>
          <a:lstStyle/>
          <a:p>
            <a:pPr marL="880110" lvl="1" indent="-514350">
              <a:buFont typeface="Wingdings" pitchFamily="2" charset="2"/>
              <a:buChar char="Ø"/>
            </a:pPr>
            <a:r>
              <a:rPr lang="en-US" sz="3600" i="1" dirty="0" smtClean="0"/>
              <a:t>Unanswered questions…</a:t>
            </a:r>
          </a:p>
          <a:p>
            <a:pPr marL="880110" lvl="1" indent="-514350">
              <a:buFontTx/>
              <a:buChar char="-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To what extent do other endogenous </a:t>
            </a:r>
            <a:r>
              <a:rPr lang="en-US" dirty="0" err="1" smtClean="0"/>
              <a:t>opioids</a:t>
            </a:r>
            <a:r>
              <a:rPr lang="en-US" dirty="0" smtClean="0"/>
              <a:t> (or other </a:t>
            </a:r>
            <a:r>
              <a:rPr lang="en-US" dirty="0" err="1" smtClean="0"/>
              <a:t>neurohormones</a:t>
            </a:r>
            <a:r>
              <a:rPr lang="en-US" dirty="0" smtClean="0"/>
              <a:t>) affect depression and decision-making?</a:t>
            </a:r>
            <a:endParaRPr lang="en-US" dirty="0" smtClean="0">
              <a:cs typeface="Calibri"/>
            </a:endParaRPr>
          </a:p>
          <a:p>
            <a:pPr marL="624078" indent="-514350">
              <a:buAutoNum type="arabicParenR"/>
            </a:pPr>
            <a:endParaRPr lang="en-US" dirty="0" smtClean="0">
              <a:latin typeface="Calibri"/>
              <a:cs typeface="Calibri"/>
            </a:endParaRPr>
          </a:p>
          <a:p>
            <a:pPr marL="624078" indent="-514350">
              <a:buAutoNum type="arabicParenR"/>
            </a:pPr>
            <a:r>
              <a:rPr lang="en-US" dirty="0" smtClean="0">
                <a:cs typeface="Calibri"/>
              </a:rPr>
              <a:t>Can depressive symptoms be alleviated by targeting the gating mechanism (</a:t>
            </a:r>
            <a:r>
              <a:rPr lang="en-US" dirty="0" err="1" smtClean="0">
                <a:cs typeface="Calibri"/>
              </a:rPr>
              <a:t>orexin</a:t>
            </a:r>
            <a:r>
              <a:rPr lang="en-US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pathways) rather than </a:t>
            </a:r>
            <a:r>
              <a:rPr lang="en-US" dirty="0" err="1" smtClean="0">
                <a:cs typeface="Calibri"/>
              </a:rPr>
              <a:t>opioid</a:t>
            </a:r>
            <a:r>
              <a:rPr lang="en-US" dirty="0" smtClean="0">
                <a:cs typeface="Calibri"/>
              </a:rPr>
              <a:t> receptors?</a:t>
            </a:r>
          </a:p>
          <a:p>
            <a:pPr marL="624078" indent="-514350">
              <a:buAutoNum type="arabicParenR"/>
            </a:pPr>
            <a:endParaRPr lang="en-US" dirty="0" smtClean="0">
              <a:cs typeface="Calibri"/>
            </a:endParaRPr>
          </a:p>
          <a:p>
            <a:pPr marL="624078" indent="-514350">
              <a:buAutoNum type="arabicParenR"/>
            </a:pPr>
            <a:r>
              <a:rPr lang="en-US" dirty="0" smtClean="0">
                <a:cs typeface="Calibri"/>
              </a:rPr>
              <a:t>And more…</a:t>
            </a:r>
            <a:endParaRPr lang="en-US" dirty="0" smtClean="0"/>
          </a:p>
          <a:p>
            <a:pPr marL="624078" indent="-514350">
              <a:buAutoNum type="arabicParenR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Message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err="1" smtClean="0"/>
              <a:t>Baimel</a:t>
            </a:r>
            <a:r>
              <a:rPr lang="en-US" dirty="0" smtClean="0"/>
              <a:t>, C., et al. (2015). "</a:t>
            </a:r>
            <a:r>
              <a:rPr lang="en-US" dirty="0" err="1" smtClean="0"/>
              <a:t>Orexin</a:t>
            </a:r>
            <a:r>
              <a:rPr lang="en-US" dirty="0" smtClean="0"/>
              <a:t>/</a:t>
            </a:r>
            <a:r>
              <a:rPr lang="en-US" dirty="0" err="1" smtClean="0"/>
              <a:t>hypocretin</a:t>
            </a:r>
            <a:r>
              <a:rPr lang="en-US" dirty="0" smtClean="0"/>
              <a:t> role in reward: implications for </a:t>
            </a:r>
            <a:r>
              <a:rPr lang="en-US" dirty="0" err="1" smtClean="0"/>
              <a:t>opioid</a:t>
            </a:r>
            <a:r>
              <a:rPr lang="en-US" dirty="0" smtClean="0"/>
              <a:t> and other addictions." </a:t>
            </a:r>
            <a:r>
              <a:rPr lang="en-US" u="sng" dirty="0" smtClean="0"/>
              <a:t>British journal of pharmacology </a:t>
            </a:r>
            <a:r>
              <a:rPr lang="en-US" b="1" u="sng" dirty="0" smtClean="0"/>
              <a:t>172(2): 334-348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Baimel</a:t>
            </a:r>
            <a:r>
              <a:rPr lang="en-US" dirty="0" smtClean="0"/>
              <a:t>, C. and S. L. </a:t>
            </a:r>
            <a:r>
              <a:rPr lang="en-US" dirty="0" err="1" smtClean="0"/>
              <a:t>Borgland</a:t>
            </a:r>
            <a:r>
              <a:rPr lang="en-US" dirty="0" smtClean="0"/>
              <a:t> (2015). "</a:t>
            </a:r>
            <a:r>
              <a:rPr lang="en-US" dirty="0" err="1" smtClean="0"/>
              <a:t>Orexin</a:t>
            </a:r>
            <a:r>
              <a:rPr lang="en-US" dirty="0" smtClean="0"/>
              <a:t> signaling in the VTA gates morphine-induced synaptic plasticity." </a:t>
            </a:r>
            <a:r>
              <a:rPr lang="en-US" u="sng" dirty="0" smtClean="0"/>
              <a:t>The journal of neuroscience </a:t>
            </a:r>
            <a:r>
              <a:rPr lang="en-US" b="1" u="sng" dirty="0" smtClean="0"/>
              <a:t>35(18): 7295-7303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Balleine</a:t>
            </a:r>
            <a:r>
              <a:rPr lang="en-US" dirty="0" smtClean="0"/>
              <a:t>, B. W., et al. (2007). "The role of the dorsal striatum in reward and decision-making." </a:t>
            </a:r>
            <a:r>
              <a:rPr lang="en-US" u="sng" dirty="0" smtClean="0"/>
              <a:t>The journal of neuroscience </a:t>
            </a:r>
            <a:r>
              <a:rPr lang="en-US" b="1" u="sng" dirty="0" smtClean="0"/>
              <a:t>27(31): 8161-8165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Boksem</a:t>
            </a:r>
            <a:r>
              <a:rPr lang="en-US" dirty="0" smtClean="0"/>
              <a:t>, M. A. and M. Tops (2008). "Mental fatigue: costs and benefits." </a:t>
            </a:r>
            <a:r>
              <a:rPr lang="en-US" u="sng" dirty="0" smtClean="0"/>
              <a:t>Brain research reviews </a:t>
            </a:r>
            <a:r>
              <a:rPr lang="en-US" b="1" u="sng" dirty="0" smtClean="0"/>
              <a:t>59(1): 125-139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Casada</a:t>
            </a:r>
            <a:r>
              <a:rPr lang="en-US" dirty="0" smtClean="0"/>
              <a:t>, J. and N. </a:t>
            </a:r>
            <a:r>
              <a:rPr lang="en-US" dirty="0" err="1" smtClean="0"/>
              <a:t>Dafny</a:t>
            </a:r>
            <a:r>
              <a:rPr lang="en-US" dirty="0" smtClean="0"/>
              <a:t> (1993). "Responses of neurons in bed nucleus of the </a:t>
            </a:r>
            <a:r>
              <a:rPr lang="en-US" dirty="0" err="1" smtClean="0"/>
              <a:t>stria</a:t>
            </a:r>
            <a:r>
              <a:rPr lang="en-US" dirty="0" smtClean="0"/>
              <a:t> </a:t>
            </a:r>
            <a:r>
              <a:rPr lang="en-US" dirty="0" err="1" smtClean="0"/>
              <a:t>terminalis</a:t>
            </a:r>
            <a:r>
              <a:rPr lang="en-US" dirty="0" smtClean="0"/>
              <a:t> to </a:t>
            </a:r>
            <a:r>
              <a:rPr lang="en-US" dirty="0" err="1" smtClean="0"/>
              <a:t>microiontophoretically</a:t>
            </a:r>
            <a:r>
              <a:rPr lang="en-US" dirty="0" smtClean="0"/>
              <a:t> applied morphine, </a:t>
            </a:r>
            <a:r>
              <a:rPr lang="en-US" dirty="0" err="1" smtClean="0"/>
              <a:t>norepinephrine</a:t>
            </a:r>
            <a:r>
              <a:rPr lang="en-US" dirty="0" smtClean="0"/>
              <a:t> and acetylcholine." </a:t>
            </a:r>
            <a:r>
              <a:rPr lang="en-US" u="sng" dirty="0" err="1" smtClean="0"/>
              <a:t>Neuropharmacology</a:t>
            </a:r>
            <a:r>
              <a:rPr lang="en-US" u="sng" dirty="0" smtClean="0"/>
              <a:t> </a:t>
            </a:r>
            <a:r>
              <a:rPr lang="en-US" b="1" u="sng" dirty="0" smtClean="0"/>
              <a:t>32(3): 279-284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Corruble</a:t>
            </a:r>
            <a:r>
              <a:rPr lang="en-US" dirty="0" smtClean="0"/>
              <a:t>, E., et al. (1999). "Impulsivity: a relevant dimension in depression regarding suicide attempts?" </a:t>
            </a:r>
            <a:r>
              <a:rPr lang="en-US" u="sng" dirty="0" smtClean="0"/>
              <a:t>Journal of affective disorders </a:t>
            </a:r>
            <a:r>
              <a:rPr lang="en-US" b="1" u="sng" dirty="0" smtClean="0"/>
              <a:t>53(3): 211-215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Dalsass</a:t>
            </a:r>
            <a:r>
              <a:rPr lang="en-US" dirty="0" smtClean="0"/>
              <a:t>, M. and A. Siegel (1990). "</a:t>
            </a:r>
            <a:r>
              <a:rPr lang="en-US" dirty="0" err="1" smtClean="0"/>
              <a:t>Opioid</a:t>
            </a:r>
            <a:r>
              <a:rPr lang="en-US" dirty="0" smtClean="0"/>
              <a:t> peptide regulation of neurons in the bed nucleus of the </a:t>
            </a:r>
            <a:r>
              <a:rPr lang="en-US" dirty="0" err="1" smtClean="0"/>
              <a:t>stria</a:t>
            </a:r>
            <a:r>
              <a:rPr lang="en-US" dirty="0" smtClean="0"/>
              <a:t> </a:t>
            </a:r>
            <a:r>
              <a:rPr lang="en-US" dirty="0" err="1" smtClean="0"/>
              <a:t>terminalis</a:t>
            </a:r>
            <a:r>
              <a:rPr lang="en-US" dirty="0" smtClean="0"/>
              <a:t>: a </a:t>
            </a:r>
            <a:r>
              <a:rPr lang="en-US" dirty="0" err="1" smtClean="0"/>
              <a:t>microiontophoretic</a:t>
            </a:r>
            <a:r>
              <a:rPr lang="en-US" dirty="0" smtClean="0"/>
              <a:t> study." </a:t>
            </a:r>
            <a:r>
              <a:rPr lang="en-US" u="sng" dirty="0" smtClean="0"/>
              <a:t>Brain research </a:t>
            </a:r>
            <a:r>
              <a:rPr lang="en-US" b="1" u="sng" dirty="0" smtClean="0"/>
              <a:t>531(1–2): 346-349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Davis, C., et al. (2004). "Decision‐making deficits and overeating: A risk model for obesity." </a:t>
            </a:r>
            <a:r>
              <a:rPr lang="en-US" u="sng" dirty="0" smtClean="0"/>
              <a:t>Obesity research </a:t>
            </a:r>
            <a:r>
              <a:rPr lang="en-US" b="1" u="sng" dirty="0" smtClean="0"/>
              <a:t>12(6): 929-935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de Oliveira, R. W. D. and E. M. Nakamura-Palacios (2003). "Haloperidol increases the disruptive effect of alcohol on spatial working memory in rats: a </a:t>
            </a:r>
            <a:r>
              <a:rPr lang="en-US" dirty="0" err="1" smtClean="0"/>
              <a:t>dopaminergic</a:t>
            </a:r>
            <a:r>
              <a:rPr lang="en-US" dirty="0" smtClean="0"/>
              <a:t> modulation in the medial prefrontal cortex." </a:t>
            </a:r>
            <a:r>
              <a:rPr lang="en-US" u="sng" dirty="0" smtClean="0"/>
              <a:t>Psychopharmacology </a:t>
            </a:r>
            <a:r>
              <a:rPr lang="en-US" b="1" u="sng" dirty="0" smtClean="0"/>
              <a:t>170(1): 51-61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Giordano, L. A., et al. (2002). "Mild </a:t>
            </a:r>
            <a:r>
              <a:rPr lang="en-US" dirty="0" err="1" smtClean="0"/>
              <a:t>opioid</a:t>
            </a:r>
            <a:r>
              <a:rPr lang="en-US" dirty="0" smtClean="0"/>
              <a:t> deprivation increases the degree that </a:t>
            </a:r>
            <a:r>
              <a:rPr lang="en-US" dirty="0" err="1" smtClean="0"/>
              <a:t>opioid</a:t>
            </a:r>
            <a:r>
              <a:rPr lang="en-US" dirty="0" smtClean="0"/>
              <a:t>-dependent outpatients discount delayed heroin and money." </a:t>
            </a:r>
            <a:r>
              <a:rPr lang="en-US" u="sng" dirty="0" smtClean="0"/>
              <a:t>Psychopharmacology </a:t>
            </a:r>
            <a:r>
              <a:rPr lang="en-US" b="1" u="sng" dirty="0" smtClean="0"/>
              <a:t>163(2): 174-182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sz="2800" dirty="0" err="1" smtClean="0"/>
              <a:t>Gotter</a:t>
            </a:r>
            <a:r>
              <a:rPr lang="en-US" sz="2800" dirty="0" smtClean="0"/>
              <a:t>, A. L., et al. (2012). "International Union of Basic and Clinical Pharmacology. LXXXVI. </a:t>
            </a:r>
            <a:r>
              <a:rPr lang="en-US" sz="2800" dirty="0" err="1" smtClean="0"/>
              <a:t>Orexin</a:t>
            </a:r>
            <a:r>
              <a:rPr lang="en-US" sz="2800" dirty="0" smtClean="0"/>
              <a:t> receptor function, nomenclature and pharmacology." </a:t>
            </a:r>
            <a:r>
              <a:rPr lang="en-US" sz="2800" u="sng" dirty="0" smtClean="0"/>
              <a:t>Pharmacological reviews </a:t>
            </a:r>
            <a:r>
              <a:rPr lang="en-US" sz="2800" b="1" u="sng" dirty="0" smtClean="0"/>
              <a:t>64(3): 389-420</a:t>
            </a:r>
            <a:r>
              <a:rPr lang="en-US" sz="2800" b="1" u="sng" dirty="0" smtClean="0"/>
              <a:t>.</a:t>
            </a:r>
            <a:endParaRPr lang="en-US" b="1" u="sng" dirty="0" smtClean="0"/>
          </a:p>
          <a:p>
            <a:pPr>
              <a:buNone/>
            </a:pPr>
            <a:r>
              <a:rPr lang="en-US" dirty="0" smtClean="0"/>
              <a:t>Gray, J. C. and J. </a:t>
            </a:r>
            <a:r>
              <a:rPr lang="en-US" dirty="0" err="1" smtClean="0"/>
              <a:t>MacKillop</a:t>
            </a:r>
            <a:r>
              <a:rPr lang="en-US" dirty="0" smtClean="0"/>
              <a:t> (2015). "Impulsive delayed reward discounting as a genetically-influenced target for drug abuse prevention: a critical evaluation." </a:t>
            </a:r>
            <a:r>
              <a:rPr lang="en-US" u="sng" dirty="0" smtClean="0"/>
              <a:t>Frontiers in Psychology </a:t>
            </a:r>
            <a:r>
              <a:rPr lang="en-US" b="1" u="sng" dirty="0" smtClean="0"/>
              <a:t>6(1104</a:t>
            </a:r>
            <a:r>
              <a:rPr lang="en-US" b="1" u="sng" dirty="0" smtClean="0"/>
              <a:t>).</a:t>
            </a:r>
          </a:p>
          <a:p>
            <a:pPr>
              <a:buNone/>
            </a:pPr>
            <a:r>
              <a:rPr lang="en-US" dirty="0" smtClean="0"/>
              <a:t>Haw, J. (2009). "Impulsivity partially mediates the relationship between depression and problem gambling." </a:t>
            </a:r>
            <a:r>
              <a:rPr lang="en-US" u="sng" dirty="0" smtClean="0"/>
              <a:t>Gambling Research </a:t>
            </a:r>
            <a:r>
              <a:rPr lang="en-US" b="1" u="sng" dirty="0" smtClean="0"/>
              <a:t>21(2): 12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sz="2800" dirty="0" smtClean="0"/>
              <a:t>Holland, P. and P. J. </a:t>
            </a:r>
            <a:r>
              <a:rPr lang="en-US" sz="2800" dirty="0" err="1" smtClean="0"/>
              <a:t>Goadsby</a:t>
            </a:r>
            <a:r>
              <a:rPr lang="en-US" sz="2800" dirty="0" smtClean="0"/>
              <a:t> (2007). "The hypothalamic </a:t>
            </a:r>
            <a:r>
              <a:rPr lang="en-US" sz="2800" dirty="0" err="1" smtClean="0"/>
              <a:t>orexinergic</a:t>
            </a:r>
            <a:r>
              <a:rPr lang="en-US" sz="2800" dirty="0" smtClean="0"/>
              <a:t> system: pain and primary headaches." </a:t>
            </a:r>
            <a:r>
              <a:rPr lang="en-US" sz="2800" u="sng" dirty="0" smtClean="0"/>
              <a:t>Headache: The Journal of Head and Face Pain </a:t>
            </a:r>
            <a:r>
              <a:rPr lang="en-US" sz="2800" b="1" u="sng" dirty="0" smtClean="0"/>
              <a:t>47(6): 951-962</a:t>
            </a:r>
            <a:r>
              <a:rPr lang="en-US" sz="2800" b="1" u="sng" dirty="0" smtClean="0"/>
              <a:t>.</a:t>
            </a:r>
            <a:endParaRPr lang="en-US" b="1" u="sng" dirty="0" smtClean="0"/>
          </a:p>
          <a:p>
            <a:pPr>
              <a:buNone/>
            </a:pPr>
            <a:r>
              <a:rPr lang="en-US" dirty="0" err="1" smtClean="0"/>
              <a:t>Kieres</a:t>
            </a:r>
            <a:r>
              <a:rPr lang="en-US" dirty="0" smtClean="0"/>
              <a:t>, A. K., et al. (2004). "Effects of morphine and </a:t>
            </a:r>
            <a:r>
              <a:rPr lang="en-US" dirty="0" err="1" smtClean="0"/>
              <a:t>naltrexone</a:t>
            </a:r>
            <a:r>
              <a:rPr lang="en-US" dirty="0" smtClean="0"/>
              <a:t> on impulsive decision making in rats." </a:t>
            </a:r>
            <a:r>
              <a:rPr lang="en-US" u="sng" dirty="0" smtClean="0"/>
              <a:t>Psychopharmacology </a:t>
            </a:r>
            <a:r>
              <a:rPr lang="en-US" b="1" u="sng" dirty="0" smtClean="0"/>
              <a:t>173(1-2): 167-174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Latagliata</a:t>
            </a:r>
            <a:r>
              <a:rPr lang="en-US" dirty="0" smtClean="0"/>
              <a:t>, E. C., et al. (2014). "Stress-induced activation of ventral </a:t>
            </a:r>
            <a:r>
              <a:rPr lang="en-US" dirty="0" err="1" smtClean="0"/>
              <a:t>tegmental</a:t>
            </a:r>
            <a:r>
              <a:rPr lang="en-US" dirty="0" smtClean="0"/>
              <a:t> mu-</a:t>
            </a:r>
            <a:r>
              <a:rPr lang="en-US" dirty="0" err="1" smtClean="0"/>
              <a:t>opioid</a:t>
            </a:r>
            <a:r>
              <a:rPr lang="en-US" dirty="0" smtClean="0"/>
              <a:t> receptors reduces </a:t>
            </a:r>
            <a:r>
              <a:rPr lang="en-US" dirty="0" err="1" smtClean="0"/>
              <a:t>accumbens</a:t>
            </a:r>
            <a:r>
              <a:rPr lang="en-US" dirty="0" smtClean="0"/>
              <a:t> dopamine tone by enhancing dopamine transmission in the medial pre-frontal cortex." </a:t>
            </a:r>
            <a:r>
              <a:rPr lang="en-US" u="sng" dirty="0" smtClean="0"/>
              <a:t>Psychopharmacology </a:t>
            </a:r>
            <a:r>
              <a:rPr lang="en-US" b="1" u="sng" dirty="0" smtClean="0"/>
              <a:t>231(21): 4099-4108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Li, Y. and A. N. van den </a:t>
            </a:r>
            <a:r>
              <a:rPr lang="en-US" dirty="0" err="1" smtClean="0"/>
              <a:t>Pol</a:t>
            </a:r>
            <a:r>
              <a:rPr lang="en-US" dirty="0" smtClean="0"/>
              <a:t> (2008). "</a:t>
            </a:r>
            <a:r>
              <a:rPr lang="el-GR" dirty="0" smtClean="0"/>
              <a:t>μ-</a:t>
            </a:r>
            <a:r>
              <a:rPr lang="en-US" dirty="0" err="1" smtClean="0"/>
              <a:t>Opioid</a:t>
            </a:r>
            <a:r>
              <a:rPr lang="en-US" dirty="0" smtClean="0"/>
              <a:t> receptor-mediated depression of the hypothalamic </a:t>
            </a:r>
            <a:r>
              <a:rPr lang="en-US" dirty="0" err="1" smtClean="0"/>
              <a:t>hypocretin</a:t>
            </a:r>
            <a:r>
              <a:rPr lang="en-US" dirty="0" smtClean="0"/>
              <a:t>/</a:t>
            </a:r>
            <a:r>
              <a:rPr lang="en-US" dirty="0" err="1" smtClean="0"/>
              <a:t>orexin</a:t>
            </a:r>
            <a:r>
              <a:rPr lang="en-US" dirty="0" smtClean="0"/>
              <a:t> arousal system." </a:t>
            </a:r>
            <a:r>
              <a:rPr lang="en-US" u="sng" dirty="0" smtClean="0"/>
              <a:t>Journal of Neuroscience </a:t>
            </a:r>
            <a:r>
              <a:rPr lang="en-US" b="1" u="sng" dirty="0" smtClean="0"/>
              <a:t>28(11): 2814-2819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Luo</a:t>
            </a:r>
            <a:r>
              <a:rPr lang="en-US" dirty="0" smtClean="0"/>
              <a:t>, Y., et al. (2010). "NMDA receptors on non-</a:t>
            </a:r>
            <a:r>
              <a:rPr lang="en-US" dirty="0" err="1" smtClean="0"/>
              <a:t>dopaminergic</a:t>
            </a:r>
            <a:r>
              <a:rPr lang="en-US" dirty="0" smtClean="0"/>
              <a:t> neurons in the VTA support cocaine sensitization." </a:t>
            </a:r>
            <a:r>
              <a:rPr lang="en-US" u="sng" dirty="0" err="1" smtClean="0"/>
              <a:t>PLoS</a:t>
            </a:r>
            <a:r>
              <a:rPr lang="en-US" u="sng" dirty="0" smtClean="0"/>
              <a:t> One </a:t>
            </a:r>
            <a:r>
              <a:rPr lang="en-US" b="1" u="sng" dirty="0" smtClean="0"/>
              <a:t>5(8): e12141.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Naqvi</a:t>
            </a:r>
            <a:r>
              <a:rPr lang="en-US" dirty="0" smtClean="0"/>
              <a:t>, N., et al. (2006). "The Role of Emotion in Decision Making." </a:t>
            </a:r>
            <a:r>
              <a:rPr lang="en-US" u="sng" dirty="0" smtClean="0"/>
              <a:t>Current Directions in Psychological Science </a:t>
            </a:r>
            <a:r>
              <a:rPr lang="en-US" b="1" u="sng" dirty="0" smtClean="0"/>
              <a:t>15(5): 260-264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Parkes</a:t>
            </a:r>
            <a:r>
              <a:rPr lang="en-US" dirty="0" smtClean="0"/>
              <a:t>, S. L. and B. W. </a:t>
            </a:r>
            <a:r>
              <a:rPr lang="en-US" dirty="0" err="1" smtClean="0"/>
              <a:t>Balleine</a:t>
            </a:r>
            <a:r>
              <a:rPr lang="en-US" dirty="0" smtClean="0"/>
              <a:t> (2013). "Incentive memory: evidence the </a:t>
            </a:r>
            <a:r>
              <a:rPr lang="en-US" dirty="0" err="1" smtClean="0"/>
              <a:t>basolateral</a:t>
            </a:r>
            <a:r>
              <a:rPr lang="en-US" dirty="0" smtClean="0"/>
              <a:t> </a:t>
            </a:r>
            <a:r>
              <a:rPr lang="en-US" dirty="0" err="1" smtClean="0"/>
              <a:t>amygdala</a:t>
            </a:r>
            <a:r>
              <a:rPr lang="en-US" dirty="0" smtClean="0"/>
              <a:t> encodes and the insular cortex retrieves outcome values to guide choice between goal-directed actions." </a:t>
            </a:r>
            <a:r>
              <a:rPr lang="en-US" u="sng" dirty="0" smtClean="0"/>
              <a:t>Journal of Neuroscience </a:t>
            </a:r>
            <a:r>
              <a:rPr lang="en-US" b="1" u="sng" dirty="0" smtClean="0"/>
              <a:t>33(20): 8753-8763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fr-FR" dirty="0" err="1" smtClean="0"/>
              <a:t>Purves</a:t>
            </a:r>
            <a:r>
              <a:rPr lang="fr-FR" dirty="0" smtClean="0"/>
              <a:t>, D., et al. (2012). </a:t>
            </a:r>
            <a:r>
              <a:rPr lang="fr-FR" u="sng" dirty="0" smtClean="0"/>
              <a:t>Neuroscience, </a:t>
            </a:r>
            <a:r>
              <a:rPr lang="fr-FR" u="sng" dirty="0" err="1" smtClean="0"/>
              <a:t>Sinauer</a:t>
            </a:r>
            <a:r>
              <a:rPr lang="fr-FR" u="sng" dirty="0" smtClean="0"/>
              <a:t> Associates</a:t>
            </a:r>
            <a:r>
              <a:rPr lang="fr-FR" u="sng" dirty="0" smtClean="0"/>
              <a:t>.</a:t>
            </a:r>
          </a:p>
          <a:p>
            <a:pPr>
              <a:buNone/>
            </a:pPr>
            <a:r>
              <a:rPr lang="en-US" dirty="0" smtClean="0"/>
              <a:t>Robinson, S. A., et al. (2017). "A role for the mu </a:t>
            </a:r>
            <a:r>
              <a:rPr lang="en-US" dirty="0" err="1" smtClean="0"/>
              <a:t>opioid</a:t>
            </a:r>
            <a:r>
              <a:rPr lang="en-US" dirty="0" smtClean="0"/>
              <a:t> receptor in the antidepressant effects of </a:t>
            </a:r>
            <a:r>
              <a:rPr lang="en-US" dirty="0" err="1" smtClean="0"/>
              <a:t>buprenorphine</a:t>
            </a:r>
            <a:r>
              <a:rPr lang="en-US" dirty="0" smtClean="0"/>
              <a:t>." </a:t>
            </a:r>
            <a:r>
              <a:rPr lang="en-US" u="sng" dirty="0" err="1" smtClean="0"/>
              <a:t>Behavioural</a:t>
            </a:r>
            <a:r>
              <a:rPr lang="en-US" u="sng" dirty="0" smtClean="0"/>
              <a:t> Brain Research </a:t>
            </a:r>
            <a:r>
              <a:rPr lang="en-US" b="1" u="sng" dirty="0" smtClean="0"/>
              <a:t>319: 96-103</a:t>
            </a:r>
            <a:r>
              <a:rPr lang="en-US" b="1" u="sng" dirty="0" smtClean="0"/>
              <a:t>.</a:t>
            </a:r>
            <a:endParaRPr lang="fr-FR" u="sng" dirty="0" smtClean="0"/>
          </a:p>
          <a:p>
            <a:pPr>
              <a:buNone/>
            </a:pPr>
            <a:r>
              <a:rPr lang="en-US" dirty="0" err="1" smtClean="0"/>
              <a:t>Sawaguchi</a:t>
            </a:r>
            <a:r>
              <a:rPr lang="en-US" dirty="0" smtClean="0"/>
              <a:t>, T. (2001). "The effects of dopamine and its antagonists on directional delay-period activity of prefrontal neurons in monkeys during an </a:t>
            </a:r>
            <a:r>
              <a:rPr lang="en-US" dirty="0" err="1" smtClean="0"/>
              <a:t>oculomotor</a:t>
            </a:r>
            <a:r>
              <a:rPr lang="en-US" dirty="0" smtClean="0"/>
              <a:t> delayed-response task." </a:t>
            </a:r>
            <a:r>
              <a:rPr lang="en-US" u="sng" dirty="0" smtClean="0"/>
              <a:t>Neuroscience research </a:t>
            </a:r>
            <a:r>
              <a:rPr lang="en-US" b="1" u="sng" dirty="0" smtClean="0"/>
              <a:t>41(2): 115-128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Schoenbaum</a:t>
            </a:r>
            <a:r>
              <a:rPr lang="en-US" dirty="0" smtClean="0"/>
              <a:t>, G., et al. "</a:t>
            </a:r>
            <a:r>
              <a:rPr lang="en-US" dirty="0" err="1" smtClean="0"/>
              <a:t>Orbitofrontal</a:t>
            </a:r>
            <a:r>
              <a:rPr lang="en-US" dirty="0" smtClean="0"/>
              <a:t> cortex, decision-making and drug addiction." </a:t>
            </a:r>
            <a:r>
              <a:rPr lang="en-US" u="sng" dirty="0" smtClean="0"/>
              <a:t>Trends in Neurosciences </a:t>
            </a:r>
            <a:r>
              <a:rPr lang="en-US" b="1" u="sng" dirty="0" smtClean="0"/>
              <a:t>29(2): 116-124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Swann, A. C., et al. (2008). "Impulsivity: differential relationship to depression and mania in bipolar disorder." </a:t>
            </a:r>
            <a:r>
              <a:rPr lang="en-US" u="sng" dirty="0" smtClean="0"/>
              <a:t>Journal of affective disorders </a:t>
            </a:r>
            <a:r>
              <a:rPr lang="en-US" b="1" u="sng" dirty="0" smtClean="0"/>
              <a:t>106(3): 241-248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err="1" smtClean="0"/>
              <a:t>Treadway</a:t>
            </a:r>
            <a:r>
              <a:rPr lang="en-US" dirty="0" smtClean="0"/>
              <a:t>, M. T., et al. (2012). "Effort-based decision-making in major depressive disorder: a translational model of motivational </a:t>
            </a:r>
            <a:r>
              <a:rPr lang="en-US" dirty="0" err="1" smtClean="0"/>
              <a:t>anhedonia</a:t>
            </a:r>
            <a:r>
              <a:rPr lang="en-US" dirty="0" smtClean="0"/>
              <a:t>." </a:t>
            </a:r>
            <a:r>
              <a:rPr lang="en-US" u="sng" dirty="0" smtClean="0"/>
              <a:t>Journal of abnormal psychology </a:t>
            </a:r>
            <a:r>
              <a:rPr lang="en-US" b="1" u="sng" dirty="0" smtClean="0"/>
              <a:t>121(3): 553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Walker III, J. V. and G. W. Peterson (2012). "Career thoughts, indecision, and depression: Implications for mental health assessment in career counseling." </a:t>
            </a:r>
            <a:r>
              <a:rPr lang="en-US" u="sng" dirty="0" smtClean="0"/>
              <a:t>Journal of Career Assessment </a:t>
            </a:r>
            <a:r>
              <a:rPr lang="en-US" b="1" u="sng" dirty="0" smtClean="0"/>
              <a:t>20(4): 497-506</a:t>
            </a:r>
            <a:r>
              <a:rPr lang="en-US" b="1" u="sng" dirty="0" smtClean="0"/>
              <a:t>.</a:t>
            </a:r>
          </a:p>
          <a:p>
            <a:pPr>
              <a:buNone/>
            </a:pPr>
            <a:r>
              <a:rPr lang="en-US" dirty="0" smtClean="0"/>
              <a:t>Wilson, M. A. and L. </a:t>
            </a:r>
            <a:r>
              <a:rPr lang="en-US" dirty="0" err="1" smtClean="0"/>
              <a:t>Junor</a:t>
            </a:r>
            <a:r>
              <a:rPr lang="en-US" dirty="0" smtClean="0"/>
              <a:t> (2008). "The role of </a:t>
            </a:r>
            <a:r>
              <a:rPr lang="en-US" dirty="0" err="1" smtClean="0"/>
              <a:t>amygdalar</a:t>
            </a:r>
            <a:r>
              <a:rPr lang="en-US" dirty="0" smtClean="0"/>
              <a:t> mu-</a:t>
            </a:r>
            <a:r>
              <a:rPr lang="en-US" dirty="0" err="1" smtClean="0"/>
              <a:t>opioid</a:t>
            </a:r>
            <a:r>
              <a:rPr lang="en-US" dirty="0" smtClean="0"/>
              <a:t> receptors in anxiety-related responses in two rat models." </a:t>
            </a:r>
            <a:r>
              <a:rPr lang="en-US" u="sng" dirty="0" err="1" smtClean="0"/>
              <a:t>Neuropsychopharmacology</a:t>
            </a:r>
            <a:r>
              <a:rPr lang="en-US" u="sng" dirty="0" smtClean="0"/>
              <a:t> </a:t>
            </a:r>
            <a:r>
              <a:rPr lang="en-US" b="1" u="sng" dirty="0" smtClean="0"/>
              <a:t>33(12): 2957-2968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Winstanley</a:t>
            </a:r>
            <a:r>
              <a:rPr lang="en-US" dirty="0" smtClean="0"/>
              <a:t>, C. A., et al. (2004). "Contrasting Roles of </a:t>
            </a:r>
            <a:r>
              <a:rPr lang="en-US" dirty="0" err="1" smtClean="0"/>
              <a:t>Basolateral</a:t>
            </a:r>
            <a:r>
              <a:rPr lang="en-US" dirty="0" smtClean="0"/>
              <a:t> </a:t>
            </a:r>
            <a:r>
              <a:rPr lang="en-US" dirty="0" err="1" smtClean="0"/>
              <a:t>Amygdala</a:t>
            </a:r>
            <a:r>
              <a:rPr lang="en-US" dirty="0" smtClean="0"/>
              <a:t> and </a:t>
            </a:r>
            <a:r>
              <a:rPr lang="en-US" dirty="0" err="1" smtClean="0"/>
              <a:t>Orbitofrontal</a:t>
            </a:r>
            <a:r>
              <a:rPr lang="en-US" dirty="0" smtClean="0"/>
              <a:t> Cortex in Impulsive Choice." </a:t>
            </a:r>
            <a:r>
              <a:rPr lang="en-US" u="sng" dirty="0" smtClean="0"/>
              <a:t>The journal of neuroscience </a:t>
            </a:r>
            <a:r>
              <a:rPr lang="en-US" b="1" u="sng" dirty="0" smtClean="0"/>
              <a:t>24(20): 4718</a:t>
            </a:r>
            <a:r>
              <a:rPr lang="en-US" b="1" u="sng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smtClean="0"/>
              <a:t>Websites: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www.123rf.com/stock-photo/golden_gate_bridge.html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www.youtube.com/watch?v=J3L6Nwr8fp8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http://psychologia.co/impulsivity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www.wikiwand.com/en/Beta-Endorphin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6"/>
              </a:rPr>
              <a:t>http://mylearningsolutions.org/tag/decision-making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www.khanacademy.org/test-prep/mcat/behavior/physiological-and-sociocultural-concepts-of-motivation-and-attitudes/a/motivation-article-2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8"/>
              </a:rPr>
              <a:t>https://drsimonsaysscience.org/category/research-article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neurowiki2014.wikidot.com/individual:the-role-of-dopamine-d2-receptors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wlpapers.com/thinking-girl.html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1"/>
              </a:rPr>
              <a:t>http://gallery.yopriceville.com/Free-Clipart-Pictures/Ice-Cream-PNG/Transparent_Chocolate_Ice_Cream_Cone_Picture#.</a:t>
            </a:r>
            <a:r>
              <a:rPr lang="en-US" dirty="0" smtClean="0">
                <a:hlinkClick r:id="rId11"/>
              </a:rPr>
              <a:t>WIKUqlzD5OQ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2"/>
              </a:rPr>
              <a:t>http://positivemed.com/2013/12/30/exercises-losing-belly-fat</a:t>
            </a:r>
            <a:r>
              <a:rPr lang="en-US" dirty="0" smtClean="0">
                <a:hlinkClick r:id="rId12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naruto3ever.deviantart.com/art/fat-johnny-bravo-140560783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www.shutterstock.com/video/clip-15148441-stock-footage-woman-with-belly-fat-getting-dressed-putting-pants-on-overweight-female-trying-to-fasten-too-small.html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5"/>
              </a:rPr>
              <a:t>https://</a:t>
            </a:r>
            <a:r>
              <a:rPr lang="en-US" dirty="0" smtClean="0">
                <a:hlinkClick r:id="rId15"/>
              </a:rPr>
              <a:t>clipartfest.com/categories/view/6ed692fbdc56ef36a262842548a689d8fc083394/sick-in-hospital-clipart.html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6"/>
              </a:rPr>
              <a:t>http://www.yourhealthyjourney.org/get-started</a:t>
            </a:r>
            <a:r>
              <a:rPr lang="en-US" dirty="0" smtClean="0">
                <a:hlinkClick r:id="rId16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7"/>
              </a:rPr>
              <a:t>http://</a:t>
            </a:r>
            <a:r>
              <a:rPr lang="en-US" dirty="0" smtClean="0">
                <a:hlinkClick r:id="rId17"/>
              </a:rPr>
              <a:t>www.huffingtonpost.com/jonathan-rottenberg/why-there-will-be-no-cure-for-depression_b_4824289.html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8"/>
              </a:rPr>
              <a:t>https://</a:t>
            </a:r>
            <a:r>
              <a:rPr lang="en-US" dirty="0" smtClean="0">
                <a:hlinkClick r:id="rId18"/>
              </a:rPr>
              <a:t>clipartfest.com/categories/view/bf09a11cfd769f794bd4d02115bdf2dab12329f4/clipart-thought-bubble.html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19"/>
              </a:rPr>
              <a:t>http://drugsdetails.com/gabapentin-with-morphine</a:t>
            </a:r>
            <a:r>
              <a:rPr lang="en-US" dirty="0" smtClean="0">
                <a:hlinkClick r:id="rId19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0"/>
              </a:rPr>
              <a:t>http://sperlingprostatecenter.com/naltrexone-immune-boost-fact-wishful-thinking</a:t>
            </a:r>
            <a:r>
              <a:rPr lang="en-US" dirty="0" smtClean="0">
                <a:hlinkClick r:id="rId20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1"/>
              </a:rPr>
              <a:t>http://</a:t>
            </a:r>
            <a:r>
              <a:rPr lang="en-US" dirty="0" smtClean="0">
                <a:hlinkClick r:id="rId21"/>
              </a:rPr>
              <a:t>www.criver.com/products-services/basic-research/find-a-model/cd-igs-rat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2"/>
              </a:rPr>
              <a:t>http://</a:t>
            </a:r>
            <a:r>
              <a:rPr lang="en-US" dirty="0" smtClean="0">
                <a:hlinkClick r:id="rId22"/>
              </a:rPr>
              <a:t>www.clker.com/clipart-9635.html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3"/>
              </a:rPr>
              <a:t>http://</a:t>
            </a:r>
            <a:r>
              <a:rPr lang="en-US" dirty="0" smtClean="0">
                <a:hlinkClick r:id="rId23"/>
              </a:rPr>
              <a:t>www.freeiconspng.com/png-images/tear-png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4"/>
              </a:rPr>
              <a:t>https://</a:t>
            </a:r>
            <a:r>
              <a:rPr lang="en-US" dirty="0" smtClean="0">
                <a:hlinkClick r:id="rId24"/>
              </a:rPr>
              <a:t>psychcentral.com/news/2015/03/13/depression-influences-perception-of-time/82277.html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5"/>
              </a:rPr>
              <a:t>http://www.genesmart.com/300200848/omega-3s-reduce-depression-symptoms</a:t>
            </a:r>
            <a:r>
              <a:rPr lang="en-US" dirty="0" smtClean="0">
                <a:hlinkClick r:id="rId25"/>
              </a:rPr>
              <a:t>/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6"/>
              </a:rPr>
              <a:t>https://</a:t>
            </a:r>
            <a:r>
              <a:rPr lang="en-US" dirty="0" smtClean="0">
                <a:hlinkClick r:id="rId26"/>
              </a:rPr>
              <a:t>www.jax.org/strain/000664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7"/>
              </a:rPr>
              <a:t>https://</a:t>
            </a:r>
            <a:r>
              <a:rPr lang="en-US" dirty="0" smtClean="0">
                <a:hlinkClick r:id="rId27"/>
              </a:rPr>
              <a:t>www.linkedin.com/pulse/learning-memory-molecular-discussion-hypothesis-gevick-safarians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8"/>
              </a:rPr>
              <a:t>http://</a:t>
            </a:r>
            <a:r>
              <a:rPr lang="en-US" dirty="0" smtClean="0">
                <a:hlinkClick r:id="rId28"/>
              </a:rPr>
              <a:t>www.princeton.edu/main/news/archive/S20/41/35M42/index.xml?section=topstories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imel and Borgland Fig 1cumulativ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567" y="357873"/>
            <a:ext cx="8138866" cy="614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imel and Borgland Fig 3Cumulativ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670" y="335011"/>
            <a:ext cx="8062659" cy="6187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 (In a </a:t>
            </a:r>
            <a:r>
              <a:rPr lang="en-US" dirty="0" smtClean="0"/>
              <a:t>P</a:t>
            </a:r>
            <a:r>
              <a:rPr lang="en-US" dirty="0" smtClean="0"/>
              <a:t>ractical </a:t>
            </a:r>
            <a:r>
              <a:rPr lang="en-US" dirty="0" smtClean="0"/>
              <a:t>S</a:t>
            </a:r>
            <a:r>
              <a:rPr lang="en-US" dirty="0" smtClean="0"/>
              <a:t>ense)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6626" name="Picture 2" descr="Image result for thin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48716" y="2667000"/>
            <a:ext cx="3768701" cy="2514600"/>
          </a:xfrm>
          <a:prstGeom prst="rect">
            <a:avLst/>
          </a:prstGeom>
          <a:noFill/>
        </p:spPr>
      </p:pic>
      <p:pic>
        <p:nvPicPr>
          <p:cNvPr id="26628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743201"/>
            <a:ext cx="388561" cy="914399"/>
          </a:xfrm>
          <a:prstGeom prst="rect">
            <a:avLst/>
          </a:prstGeom>
          <a:noFill/>
        </p:spPr>
      </p:pic>
      <p:pic>
        <p:nvPicPr>
          <p:cNvPr id="2663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743200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5800" y="2895600"/>
            <a:ext cx="566265" cy="314325"/>
          </a:xfrm>
          <a:prstGeom prst="rect">
            <a:avLst/>
          </a:prstGeom>
          <a:noFill/>
        </p:spPr>
      </p:pic>
      <p:pic>
        <p:nvPicPr>
          <p:cNvPr id="1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H="1">
            <a:off x="474105" y="2411970"/>
            <a:ext cx="566265" cy="314325"/>
          </a:xfrm>
          <a:prstGeom prst="rect">
            <a:avLst/>
          </a:prstGeom>
          <a:noFill/>
        </p:spPr>
      </p:pic>
      <p:pic>
        <p:nvPicPr>
          <p:cNvPr id="1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6430" y="2259570"/>
            <a:ext cx="566265" cy="314325"/>
          </a:xfrm>
          <a:prstGeom prst="rect">
            <a:avLst/>
          </a:prstGeom>
          <a:noFill/>
        </p:spPr>
      </p:pic>
      <p:pic>
        <p:nvPicPr>
          <p:cNvPr id="15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630" y="2411970"/>
            <a:ext cx="566265" cy="314325"/>
          </a:xfrm>
          <a:prstGeom prst="rect">
            <a:avLst/>
          </a:prstGeom>
          <a:noFill/>
        </p:spPr>
      </p:pic>
      <p:pic>
        <p:nvPicPr>
          <p:cNvPr id="16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9800"/>
            <a:ext cx="566265" cy="314325"/>
          </a:xfrm>
          <a:prstGeom prst="rect">
            <a:avLst/>
          </a:prstGeom>
          <a:noFill/>
        </p:spPr>
      </p:pic>
      <p:pic>
        <p:nvPicPr>
          <p:cNvPr id="17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133600"/>
            <a:ext cx="388561" cy="91439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419600" y="3048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pic>
        <p:nvPicPr>
          <p:cNvPr id="19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276601"/>
            <a:ext cx="388561" cy="914399"/>
          </a:xfrm>
          <a:prstGeom prst="rect">
            <a:avLst/>
          </a:prstGeom>
          <a:noFill/>
        </p:spPr>
      </p:pic>
      <p:pic>
        <p:nvPicPr>
          <p:cNvPr id="20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276600"/>
            <a:ext cx="388561" cy="91439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495800" y="4114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pic>
        <p:nvPicPr>
          <p:cNvPr id="24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4419600"/>
            <a:ext cx="194281" cy="457200"/>
          </a:xfrm>
          <a:prstGeom prst="rect">
            <a:avLst/>
          </a:prstGeom>
          <a:noFill/>
        </p:spPr>
      </p:pic>
      <p:pic>
        <p:nvPicPr>
          <p:cNvPr id="25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419600"/>
            <a:ext cx="194281" cy="457200"/>
          </a:xfrm>
          <a:prstGeom prst="rect">
            <a:avLst/>
          </a:prstGeom>
          <a:noFill/>
        </p:spPr>
      </p:pic>
      <p:pic>
        <p:nvPicPr>
          <p:cNvPr id="26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419600"/>
            <a:ext cx="194281" cy="457200"/>
          </a:xfrm>
          <a:prstGeom prst="rect">
            <a:avLst/>
          </a:prstGeom>
          <a:noFill/>
        </p:spPr>
      </p:pic>
      <p:pic>
        <p:nvPicPr>
          <p:cNvPr id="27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419600"/>
            <a:ext cx="194281" cy="457200"/>
          </a:xfrm>
          <a:prstGeom prst="rect">
            <a:avLst/>
          </a:prstGeom>
          <a:noFill/>
        </p:spPr>
      </p:pic>
      <p:pic>
        <p:nvPicPr>
          <p:cNvPr id="28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419600"/>
            <a:ext cx="194281" cy="457200"/>
          </a:xfrm>
          <a:prstGeom prst="rect">
            <a:avLst/>
          </a:prstGeom>
          <a:noFill/>
        </p:spPr>
      </p:pic>
      <p:pic>
        <p:nvPicPr>
          <p:cNvPr id="29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419600"/>
            <a:ext cx="194281" cy="457200"/>
          </a:xfrm>
          <a:prstGeom prst="rect">
            <a:avLst/>
          </a:prstGeom>
          <a:noFill/>
        </p:spPr>
      </p:pic>
      <p:pic>
        <p:nvPicPr>
          <p:cNvPr id="30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4876800"/>
            <a:ext cx="194281" cy="457200"/>
          </a:xfrm>
          <a:prstGeom prst="rect">
            <a:avLst/>
          </a:prstGeom>
          <a:noFill/>
        </p:spPr>
      </p:pic>
      <p:pic>
        <p:nvPicPr>
          <p:cNvPr id="31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876800"/>
            <a:ext cx="194281" cy="457200"/>
          </a:xfrm>
          <a:prstGeom prst="rect">
            <a:avLst/>
          </a:prstGeom>
          <a:noFill/>
        </p:spPr>
      </p:pic>
      <p:pic>
        <p:nvPicPr>
          <p:cNvPr id="32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876800"/>
            <a:ext cx="194281" cy="457200"/>
          </a:xfrm>
          <a:prstGeom prst="rect">
            <a:avLst/>
          </a:prstGeom>
          <a:noFill/>
        </p:spPr>
      </p:pic>
      <p:pic>
        <p:nvPicPr>
          <p:cNvPr id="33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876800"/>
            <a:ext cx="194281" cy="457200"/>
          </a:xfrm>
          <a:prstGeom prst="rect">
            <a:avLst/>
          </a:prstGeom>
          <a:noFill/>
        </p:spPr>
      </p:pic>
      <p:pic>
        <p:nvPicPr>
          <p:cNvPr id="34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876800"/>
            <a:ext cx="194281" cy="457200"/>
          </a:xfrm>
          <a:prstGeom prst="rect">
            <a:avLst/>
          </a:prstGeom>
          <a:noFill/>
        </p:spPr>
      </p:pic>
      <p:pic>
        <p:nvPicPr>
          <p:cNvPr id="35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876800"/>
            <a:ext cx="194281" cy="4572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4495800" y="5334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pic>
        <p:nvPicPr>
          <p:cNvPr id="37" name="Picture 4" descr="Image result for chocolat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715001"/>
            <a:ext cx="388561" cy="914399"/>
          </a:xfrm>
          <a:prstGeom prst="rect">
            <a:avLst/>
          </a:prstGeom>
          <a:noFill/>
        </p:spPr>
      </p:pic>
      <p:sp>
        <p:nvSpPr>
          <p:cNvPr id="38" name="&quot;No&quot; Symbol 37"/>
          <p:cNvSpPr/>
          <p:nvPr/>
        </p:nvSpPr>
        <p:spPr>
          <a:xfrm>
            <a:off x="3886200" y="5638800"/>
            <a:ext cx="1676400" cy="1219200"/>
          </a:xfrm>
          <a:prstGeom prst="noSmoking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632" name="Picture 8" descr="Image result for small fat belly getting pants 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2819400"/>
            <a:ext cx="3112758" cy="1752600"/>
          </a:xfrm>
          <a:prstGeom prst="rect">
            <a:avLst/>
          </a:prstGeom>
          <a:noFill/>
        </p:spPr>
      </p:pic>
      <p:pic>
        <p:nvPicPr>
          <p:cNvPr id="26634" name="Picture 10" descr="Image result for small fat belly getting pants u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2819400"/>
            <a:ext cx="3905250" cy="2198801"/>
          </a:xfrm>
          <a:prstGeom prst="rect">
            <a:avLst/>
          </a:prstGeom>
          <a:noFill/>
        </p:spPr>
      </p:pic>
      <p:pic>
        <p:nvPicPr>
          <p:cNvPr id="26636" name="Picture 12" descr="Image result for huge fat bell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438400"/>
            <a:ext cx="3420926" cy="2590800"/>
          </a:xfrm>
          <a:prstGeom prst="rect">
            <a:avLst/>
          </a:prstGeom>
          <a:noFill/>
        </p:spPr>
      </p:pic>
      <p:pic>
        <p:nvPicPr>
          <p:cNvPr id="26638" name="Picture 14" descr="Image result for fit bell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3023967"/>
            <a:ext cx="4114800" cy="1471833"/>
          </a:xfrm>
          <a:prstGeom prst="rect">
            <a:avLst/>
          </a:prstGeom>
          <a:noFill/>
        </p:spPr>
      </p:pic>
      <p:pic>
        <p:nvPicPr>
          <p:cNvPr id="26640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1867828" y="4495800"/>
            <a:ext cx="6133171" cy="1676400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381000" y="53340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Freestyle Script" pitchFamily="66" charset="0"/>
              </a:rPr>
              <a:t>Memory</a:t>
            </a:r>
          </a:p>
        </p:txBody>
      </p:sp>
      <p:sp>
        <p:nvSpPr>
          <p:cNvPr id="48" name="&quot;No&quot; Symbol 47"/>
          <p:cNvSpPr/>
          <p:nvPr/>
        </p:nvSpPr>
        <p:spPr>
          <a:xfrm>
            <a:off x="1981200" y="2743200"/>
            <a:ext cx="1143000" cy="838200"/>
          </a:xfrm>
          <a:prstGeom prst="noSmoking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6" grpId="0"/>
      <p:bldP spid="38" grpId="0" animBg="1"/>
      <p:bldP spid="47" grpId="0"/>
      <p:bldP spid="4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imel and Borgland Fig 2Cumulativ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-5514"/>
            <a:ext cx="5448523" cy="6863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imel and Borgland Fig4Cumulativ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76200"/>
            <a:ext cx="6363746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914400" y="20574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Endorphin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438400" y="2318266"/>
            <a:ext cx="685800" cy="19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22199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0070C0"/>
                </a:solidFill>
                <a:latin typeface="Calibri"/>
                <a:cs typeface="Calibri"/>
              </a:rPr>
              <a:t>+</a:t>
            </a:r>
            <a:endParaRPr lang="en-US" sz="2800" baseline="30000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38400" y="1981200"/>
            <a:ext cx="1066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1676400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16865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137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3800" y="184046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15240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237386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57800" y="152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Orexin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LH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endCxn id="24" idx="1"/>
          </p:cNvCxnSpPr>
          <p:nvPr/>
        </p:nvCxnSpPr>
        <p:spPr>
          <a:xfrm>
            <a:off x="4724400" y="1676400"/>
            <a:ext cx="533400" cy="14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05400" y="13716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62400" y="2133600"/>
            <a:ext cx="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24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/>
          <p:cNvCxnSpPr>
            <a:endCxn id="36" idx="2"/>
          </p:cNvCxnSpPr>
          <p:nvPr/>
        </p:nvCxnSpPr>
        <p:spPr>
          <a:xfrm>
            <a:off x="6705600" y="1663244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29400" y="144780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2800" y="135844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15200" y="1371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cxnSp>
        <p:nvCxnSpPr>
          <p:cNvPr id="40" name="Straight Arrow Connector 39"/>
          <p:cNvCxnSpPr>
            <a:endCxn id="41" idx="2"/>
          </p:cNvCxnSpPr>
          <p:nvPr/>
        </p:nvCxnSpPr>
        <p:spPr>
          <a:xfrm>
            <a:off x="4800600" y="2514600"/>
            <a:ext cx="60960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4400" y="229915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70C0"/>
                </a:solidFill>
              </a:rPr>
              <a:t>Orexin</a:t>
            </a:r>
            <a:r>
              <a:rPr lang="en-US" sz="800" dirty="0" smtClean="0">
                <a:solidFill>
                  <a:srgbClr val="0070C0"/>
                </a:solidFill>
              </a:rPr>
              <a:t> A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7800" y="2209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2209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/>
                <a:cs typeface="Calibri"/>
              </a:rPr>
              <a:t>Orx</a:t>
            </a:r>
            <a:r>
              <a:rPr lang="en-US" sz="2400" baseline="-25000" dirty="0" smtClean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2286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VTA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477000" y="2590800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2819400"/>
            <a:ext cx="1371600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DA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48400" y="3276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848600" y="1447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</a:t>
            </a:r>
            <a:r>
              <a:rPr lang="en-US" sz="1400" baseline="-25000" dirty="0" err="1" smtClean="0"/>
              <a:t>Cell</a:t>
            </a:r>
            <a:r>
              <a:rPr lang="en-US" sz="1400" dirty="0" smtClean="0"/>
              <a:t> in LC</a:t>
            </a:r>
            <a:endParaRPr lang="en-US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001000" y="1752600"/>
            <a:ext cx="0" cy="990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01000" y="2133600"/>
            <a:ext cx="381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B050"/>
                </a:solidFill>
              </a:rPr>
              <a:t>NE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91400" y="2677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CHRISTY" pitchFamily="2" charset="0"/>
              </a:rPr>
              <a:t>ANXIETY</a:t>
            </a:r>
            <a:endParaRPr lang="en-US" sz="2800" dirty="0">
              <a:latin typeface="AR CHRISTY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77000" y="3568244"/>
            <a:ext cx="0" cy="6989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943600" y="4104382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eestyle Script" pitchFamily="66" charset="0"/>
              </a:rPr>
              <a:t>Hedonic Response</a:t>
            </a:r>
            <a:endParaRPr lang="en-US" sz="3200" dirty="0">
              <a:latin typeface="Freestyle Script" pitchFamily="66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6388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own Arrow 57"/>
          <p:cNvSpPr/>
          <p:nvPr/>
        </p:nvSpPr>
        <p:spPr>
          <a:xfrm>
            <a:off x="43434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419600" y="4495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Depression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7315200" y="275338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001000" y="2438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86200" y="510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 JULIAN" pitchFamily="2" charset="0"/>
              </a:rPr>
              <a:t>Reinforcement (Motivation)</a:t>
            </a:r>
            <a:endParaRPr lang="en-US" dirty="0">
              <a:latin typeface="AR JULIAN" pitchFamily="2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562600" y="5029200"/>
            <a:ext cx="457200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10200" y="4964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6705600" y="4648200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239000" y="4343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2" name="Down Arrow 71"/>
          <p:cNvSpPr/>
          <p:nvPr/>
        </p:nvSpPr>
        <p:spPr>
          <a:xfrm>
            <a:off x="7543800" y="44196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620000" y="441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NIH</a:t>
            </a:r>
            <a:endParaRPr lang="en-US" dirty="0">
              <a:latin typeface="Bookman Old Style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7848600" y="3200400"/>
            <a:ext cx="152400" cy="1219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543800" y="4126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>
            <a:off x="75438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>
            <a:endCxn id="59" idx="0"/>
          </p:cNvCxnSpPr>
          <p:nvPr/>
        </p:nvCxnSpPr>
        <p:spPr>
          <a:xfrm flipH="1">
            <a:off x="5105400" y="3124200"/>
            <a:ext cx="266700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6800" y="4267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72200" y="3974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1" name="Up Arrow 90"/>
          <p:cNvSpPr/>
          <p:nvPr/>
        </p:nvSpPr>
        <p:spPr>
          <a:xfrm>
            <a:off x="4343400" y="4419600"/>
            <a:ext cx="76200" cy="3810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urved Connector 110"/>
          <p:cNvCxnSpPr/>
          <p:nvPr/>
        </p:nvCxnSpPr>
        <p:spPr>
          <a:xfrm rot="10800000" flipV="1">
            <a:off x="3657600" y="2590800"/>
            <a:ext cx="1066800" cy="304800"/>
          </a:xfrm>
          <a:prstGeom prst="curvedConnector3">
            <a:avLst>
              <a:gd name="adj1" fmla="val -8321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3352800" y="2514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Κ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1148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C00000"/>
                </a:solidFill>
              </a:rPr>
              <a:t>Dyn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24400" y="1524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581400" y="25908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495800" y="2971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  <a:latin typeface="Calibri"/>
                <a:cs typeface="Calibri"/>
              </a:rPr>
              <a:t>μ</a:t>
            </a:r>
            <a:r>
              <a:rPr lang="en-US" sz="28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724400" y="31256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GABA</a:t>
            </a:r>
            <a:r>
              <a:rPr lang="en-US" sz="1400" baseline="-25000" dirty="0" err="1" smtClean="0"/>
              <a:t>Cell</a:t>
            </a:r>
            <a:endParaRPr lang="en-US" sz="1400" dirty="0"/>
          </a:p>
        </p:txBody>
      </p:sp>
      <p:cxnSp>
        <p:nvCxnSpPr>
          <p:cNvPr id="122" name="Straight Arrow Connector 121"/>
          <p:cNvCxnSpPr>
            <a:stCxn id="121" idx="0"/>
          </p:cNvCxnSpPr>
          <p:nvPr/>
        </p:nvCxnSpPr>
        <p:spPr>
          <a:xfrm flipV="1">
            <a:off x="5181600" y="2590800"/>
            <a:ext cx="914400" cy="5348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334000" y="2667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GABA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019800" y="24500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3" name="Curved Connector 132"/>
          <p:cNvCxnSpPr/>
          <p:nvPr/>
        </p:nvCxnSpPr>
        <p:spPr>
          <a:xfrm rot="5400000">
            <a:off x="5791202" y="2819398"/>
            <a:ext cx="762001" cy="304803"/>
          </a:xfrm>
          <a:prstGeom prst="curvedConnector3">
            <a:avLst>
              <a:gd name="adj1" fmla="val 111856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943600" y="3124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943600" y="2908756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2-AG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410200" y="2971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alibri"/>
                <a:cs typeface="Calibri"/>
              </a:rPr>
              <a:t>Cb</a:t>
            </a:r>
            <a:r>
              <a:rPr lang="en-US" sz="2800" baseline="-250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148" name="Curved Connector 147"/>
          <p:cNvCxnSpPr/>
          <p:nvPr/>
        </p:nvCxnSpPr>
        <p:spPr>
          <a:xfrm rot="10800000" flipV="1">
            <a:off x="5486400" y="3124200"/>
            <a:ext cx="2971800" cy="2514600"/>
          </a:xfrm>
          <a:prstGeom prst="curvedConnector3">
            <a:avLst>
              <a:gd name="adj1" fmla="val -10587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410200" y="53456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5" name="Straight Arrow Connector 154"/>
          <p:cNvCxnSpPr/>
          <p:nvPr/>
        </p:nvCxnSpPr>
        <p:spPr>
          <a:xfrm flipH="1" flipV="1">
            <a:off x="6705600" y="51054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705600" y="48884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5172" name="Picture 4" descr="Image result for treadm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1762125" cy="1762125"/>
          </a:xfrm>
          <a:prstGeom prst="rect">
            <a:avLst/>
          </a:prstGeom>
          <a:noFill/>
        </p:spPr>
      </p:pic>
      <p:pic>
        <p:nvPicPr>
          <p:cNvPr id="135174" name="Picture 6" descr="Image result for choco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54835"/>
            <a:ext cx="1600200" cy="1055165"/>
          </a:xfrm>
          <a:prstGeom prst="rect">
            <a:avLst/>
          </a:prstGeom>
          <a:noFill/>
        </p:spPr>
      </p:pic>
      <p:pic>
        <p:nvPicPr>
          <p:cNvPr id="135176" name="Picture 8" descr="Image result for placebo p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5600"/>
            <a:ext cx="1077270" cy="914400"/>
          </a:xfrm>
          <a:prstGeom prst="rect">
            <a:avLst/>
          </a:prstGeom>
          <a:noFill/>
        </p:spPr>
      </p:pic>
      <p:cxnSp>
        <p:nvCxnSpPr>
          <p:cNvPr id="162" name="Straight Arrow Connector 161"/>
          <p:cNvCxnSpPr/>
          <p:nvPr/>
        </p:nvCxnSpPr>
        <p:spPr>
          <a:xfrm flipH="1" flipV="1">
            <a:off x="1828800" y="2438400"/>
            <a:ext cx="457200" cy="609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V="1">
            <a:off x="1447800" y="2438400"/>
            <a:ext cx="0" cy="13716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V="1">
            <a:off x="838200" y="2438400"/>
            <a:ext cx="381000" cy="5334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9899" flipV="1">
            <a:off x="1562175" y="4634272"/>
            <a:ext cx="2509025" cy="685800"/>
          </a:xfrm>
          <a:prstGeom prst="rect">
            <a:avLst/>
          </a:prstGeom>
          <a:noFill/>
        </p:spPr>
      </p:pic>
      <p:sp>
        <p:nvSpPr>
          <p:cNvPr id="173" name="Down Arrow 172"/>
          <p:cNvSpPr/>
          <p:nvPr/>
        </p:nvSpPr>
        <p:spPr>
          <a:xfrm>
            <a:off x="4876800" y="5715000"/>
            <a:ext cx="76200" cy="457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8579">
            <a:off x="2201657" y="4343400"/>
            <a:ext cx="1379743" cy="1309757"/>
          </a:xfrm>
          <a:prstGeom prst="rect">
            <a:avLst/>
          </a:prstGeom>
          <a:noFill/>
        </p:spPr>
      </p:pic>
      <p:sp>
        <p:nvSpPr>
          <p:cNvPr id="175" name="TextBox 174"/>
          <p:cNvSpPr txBox="1"/>
          <p:nvPr/>
        </p:nvSpPr>
        <p:spPr>
          <a:xfrm>
            <a:off x="3048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BPN =</a:t>
            </a:r>
            <a:endParaRPr lang="en-US" dirty="0"/>
          </a:p>
        </p:txBody>
      </p:sp>
      <p:pic>
        <p:nvPicPr>
          <p:cNvPr id="135178" name="Picture 10" descr="Image result for x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295400"/>
            <a:ext cx="244742" cy="31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8" grpId="0"/>
      <p:bldP spid="19" grpId="0"/>
      <p:bldP spid="20" grpId="0"/>
      <p:bldP spid="21" grpId="0"/>
      <p:bldP spid="23" grpId="0"/>
      <p:bldP spid="24" grpId="0"/>
      <p:bldP spid="29" grpId="0"/>
      <p:bldP spid="34" grpId="0"/>
      <p:bldP spid="36" grpId="0"/>
      <p:bldP spid="38" grpId="0"/>
      <p:bldP spid="39" grpId="0"/>
      <p:bldP spid="41" grpId="0"/>
      <p:bldP spid="42" grpId="0"/>
      <p:bldP spid="43" grpId="0"/>
      <p:bldP spid="44" grpId="0"/>
      <p:bldP spid="46" grpId="0" animBg="1"/>
      <p:bldP spid="48" grpId="0"/>
      <p:bldP spid="49" grpId="0"/>
      <p:bldP spid="51" grpId="0"/>
      <p:bldP spid="52" grpId="0"/>
      <p:bldP spid="54" grpId="0"/>
      <p:bldP spid="58" grpId="0" animBg="1"/>
      <p:bldP spid="58" grpId="1" animBg="1"/>
      <p:bldP spid="59" grpId="0"/>
      <p:bldP spid="60" grpId="0"/>
      <p:bldP spid="61" grpId="0" animBg="1"/>
      <p:bldP spid="61" grpId="1" animBg="1"/>
      <p:bldP spid="62" grpId="0"/>
      <p:bldP spid="63" grpId="0"/>
      <p:bldP spid="65" grpId="0"/>
      <p:bldP spid="70" grpId="0"/>
      <p:bldP spid="72" grpId="0" animBg="1"/>
      <p:bldP spid="72" grpId="1" animBg="1"/>
      <p:bldP spid="73" grpId="0"/>
      <p:bldP spid="82" grpId="0"/>
      <p:bldP spid="83" grpId="0" animBg="1"/>
      <p:bldP spid="83" grpId="1" animBg="1"/>
      <p:bldP spid="89" grpId="0"/>
      <p:bldP spid="90" grpId="0"/>
      <p:bldP spid="91" grpId="0" animBg="1"/>
      <p:bldP spid="91" grpId="1" animBg="1"/>
      <p:bldP spid="115" grpId="0"/>
      <p:bldP spid="117" grpId="0"/>
      <p:bldP spid="118" grpId="0"/>
      <p:bldP spid="120" grpId="0"/>
      <p:bldP spid="121" grpId="0"/>
      <p:bldP spid="125" grpId="0"/>
      <p:bldP spid="126" grpId="0"/>
      <p:bldP spid="140" grpId="0"/>
      <p:bldP spid="141" grpId="0"/>
      <p:bldP spid="143" grpId="0"/>
      <p:bldP spid="153" grpId="0"/>
      <p:bldP spid="156" grpId="0"/>
      <p:bldP spid="173" grpId="0" animBg="1"/>
      <p:bldP spid="173" grpId="1" animBg="1"/>
      <p:bldP spid="1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 (In a </a:t>
            </a:r>
            <a:r>
              <a:rPr lang="en-US" dirty="0" smtClean="0"/>
              <a:t>P</a:t>
            </a:r>
            <a:r>
              <a:rPr lang="en-US" dirty="0" smtClean="0"/>
              <a:t>ractical </a:t>
            </a:r>
            <a:r>
              <a:rPr lang="en-US" dirty="0" smtClean="0"/>
              <a:t>S</a:t>
            </a:r>
            <a:r>
              <a:rPr lang="en-US" dirty="0" smtClean="0"/>
              <a:t>ense)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430" y="2259570"/>
            <a:ext cx="566265" cy="31432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419600" y="3048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495800" y="4114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495800" y="5334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81000" y="53340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Freestyle Script" pitchFamily="66" charset="0"/>
              </a:rPr>
              <a:t>Memory</a:t>
            </a:r>
          </a:p>
        </p:txBody>
      </p:sp>
      <p:pic>
        <p:nvPicPr>
          <p:cNvPr id="30722" name="Picture 2" descr="Image result for guy thinking with thought bub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599" y="3048000"/>
            <a:ext cx="3505200" cy="2338784"/>
          </a:xfrm>
          <a:prstGeom prst="rect">
            <a:avLst/>
          </a:prstGeom>
          <a:noFill/>
        </p:spPr>
      </p:pic>
      <p:pic>
        <p:nvPicPr>
          <p:cNvPr id="2663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43200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5800" y="2895600"/>
            <a:ext cx="566265" cy="314325"/>
          </a:xfrm>
          <a:prstGeom prst="rect">
            <a:avLst/>
          </a:prstGeom>
          <a:noFill/>
        </p:spPr>
      </p:pic>
      <p:pic>
        <p:nvPicPr>
          <p:cNvPr id="1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474105" y="2411970"/>
            <a:ext cx="566265" cy="314325"/>
          </a:xfrm>
          <a:prstGeom prst="rect">
            <a:avLst/>
          </a:prstGeom>
          <a:noFill/>
        </p:spPr>
      </p:pic>
      <p:pic>
        <p:nvPicPr>
          <p:cNvPr id="15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630" y="2411970"/>
            <a:ext cx="566265" cy="314325"/>
          </a:xfrm>
          <a:prstGeom prst="rect">
            <a:avLst/>
          </a:prstGeom>
          <a:noFill/>
        </p:spPr>
      </p:pic>
      <p:pic>
        <p:nvPicPr>
          <p:cNvPr id="16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566265" cy="314325"/>
          </a:xfrm>
          <a:prstGeom prst="rect">
            <a:avLst/>
          </a:prstGeom>
          <a:noFill/>
        </p:spPr>
      </p:pic>
      <p:pic>
        <p:nvPicPr>
          <p:cNvPr id="30724" name="Picture 4" descr="Image result for treadmill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057400" y="3276600"/>
            <a:ext cx="990600" cy="990600"/>
          </a:xfrm>
          <a:prstGeom prst="rect">
            <a:avLst/>
          </a:prstGeom>
          <a:noFill/>
        </p:spPr>
      </p:pic>
      <p:pic>
        <p:nvPicPr>
          <p:cNvPr id="30726" name="Picture 6" descr="Image result for coca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819400"/>
            <a:ext cx="1152306" cy="1600199"/>
          </a:xfrm>
          <a:prstGeom prst="rect">
            <a:avLst/>
          </a:prstGeom>
          <a:noFill/>
        </p:spPr>
      </p:pic>
      <p:pic>
        <p:nvPicPr>
          <p:cNvPr id="30728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505200"/>
            <a:ext cx="990599" cy="1016463"/>
          </a:xfrm>
          <a:prstGeom prst="rect">
            <a:avLst/>
          </a:prstGeom>
          <a:noFill/>
        </p:spPr>
      </p:pic>
      <p:pic>
        <p:nvPicPr>
          <p:cNvPr id="45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1949367"/>
            <a:ext cx="1219200" cy="1251033"/>
          </a:xfrm>
          <a:prstGeom prst="rect">
            <a:avLst/>
          </a:prstGeom>
          <a:noFill/>
        </p:spPr>
      </p:pic>
      <p:pic>
        <p:nvPicPr>
          <p:cNvPr id="46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8600" y="3413084"/>
            <a:ext cx="609600" cy="625516"/>
          </a:xfrm>
          <a:prstGeom prst="rect">
            <a:avLst/>
          </a:prstGeom>
          <a:noFill/>
        </p:spPr>
      </p:pic>
      <p:pic>
        <p:nvPicPr>
          <p:cNvPr id="49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429000"/>
            <a:ext cx="609600" cy="625516"/>
          </a:xfrm>
          <a:prstGeom prst="rect">
            <a:avLst/>
          </a:prstGeom>
          <a:noFill/>
        </p:spPr>
      </p:pic>
      <p:pic>
        <p:nvPicPr>
          <p:cNvPr id="50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4343400"/>
            <a:ext cx="457200" cy="469137"/>
          </a:xfrm>
          <a:prstGeom prst="rect">
            <a:avLst/>
          </a:prstGeom>
          <a:noFill/>
        </p:spPr>
      </p:pic>
      <p:pic>
        <p:nvPicPr>
          <p:cNvPr id="51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4343400"/>
            <a:ext cx="457200" cy="469137"/>
          </a:xfrm>
          <a:prstGeom prst="rect">
            <a:avLst/>
          </a:prstGeom>
          <a:noFill/>
        </p:spPr>
      </p:pic>
      <p:pic>
        <p:nvPicPr>
          <p:cNvPr id="52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4343400"/>
            <a:ext cx="457200" cy="469137"/>
          </a:xfrm>
          <a:prstGeom prst="rect">
            <a:avLst/>
          </a:prstGeom>
          <a:noFill/>
        </p:spPr>
      </p:pic>
      <p:pic>
        <p:nvPicPr>
          <p:cNvPr id="53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4343400"/>
            <a:ext cx="457200" cy="469137"/>
          </a:xfrm>
          <a:prstGeom prst="rect">
            <a:avLst/>
          </a:prstGeom>
          <a:noFill/>
        </p:spPr>
      </p:pic>
      <p:pic>
        <p:nvPicPr>
          <p:cNvPr id="54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343400"/>
            <a:ext cx="457200" cy="469137"/>
          </a:xfrm>
          <a:prstGeom prst="rect">
            <a:avLst/>
          </a:prstGeom>
          <a:noFill/>
        </p:spPr>
      </p:pic>
      <p:pic>
        <p:nvPicPr>
          <p:cNvPr id="55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343400"/>
            <a:ext cx="457200" cy="469137"/>
          </a:xfrm>
          <a:prstGeom prst="rect">
            <a:avLst/>
          </a:prstGeom>
          <a:noFill/>
        </p:spPr>
      </p:pic>
      <p:pic>
        <p:nvPicPr>
          <p:cNvPr id="56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4864863"/>
            <a:ext cx="457200" cy="469137"/>
          </a:xfrm>
          <a:prstGeom prst="rect">
            <a:avLst/>
          </a:prstGeom>
          <a:noFill/>
        </p:spPr>
      </p:pic>
      <p:pic>
        <p:nvPicPr>
          <p:cNvPr id="57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4864863"/>
            <a:ext cx="457200" cy="469137"/>
          </a:xfrm>
          <a:prstGeom prst="rect">
            <a:avLst/>
          </a:prstGeom>
          <a:noFill/>
        </p:spPr>
      </p:pic>
      <p:pic>
        <p:nvPicPr>
          <p:cNvPr id="58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4864863"/>
            <a:ext cx="457200" cy="469137"/>
          </a:xfrm>
          <a:prstGeom prst="rect">
            <a:avLst/>
          </a:prstGeom>
          <a:noFill/>
        </p:spPr>
      </p:pic>
      <p:pic>
        <p:nvPicPr>
          <p:cNvPr id="59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4876800"/>
            <a:ext cx="457200" cy="469137"/>
          </a:xfrm>
          <a:prstGeom prst="rect">
            <a:avLst/>
          </a:prstGeom>
          <a:noFill/>
        </p:spPr>
      </p:pic>
      <p:pic>
        <p:nvPicPr>
          <p:cNvPr id="60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4876800"/>
            <a:ext cx="457200" cy="469137"/>
          </a:xfrm>
          <a:prstGeom prst="rect">
            <a:avLst/>
          </a:prstGeom>
          <a:noFill/>
        </p:spPr>
      </p:pic>
      <p:pic>
        <p:nvPicPr>
          <p:cNvPr id="61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4876800"/>
            <a:ext cx="457200" cy="469137"/>
          </a:xfrm>
          <a:prstGeom prst="rect">
            <a:avLst/>
          </a:prstGeom>
          <a:noFill/>
        </p:spPr>
      </p:pic>
      <p:pic>
        <p:nvPicPr>
          <p:cNvPr id="62" name="Picture 8" descr="Image result for syringe transparent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5715000"/>
            <a:ext cx="1066800" cy="1094653"/>
          </a:xfrm>
          <a:prstGeom prst="rect">
            <a:avLst/>
          </a:prstGeom>
          <a:noFill/>
        </p:spPr>
      </p:pic>
      <p:sp>
        <p:nvSpPr>
          <p:cNvPr id="38" name="&quot;No&quot; Symbol 37"/>
          <p:cNvSpPr/>
          <p:nvPr/>
        </p:nvSpPr>
        <p:spPr>
          <a:xfrm flipH="1">
            <a:off x="3886200" y="5638800"/>
            <a:ext cx="1676400" cy="1219200"/>
          </a:xfrm>
          <a:prstGeom prst="noSmoking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30" name="Picture 10" descr="Image result for someone hig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26316" y="3124200"/>
            <a:ext cx="3346284" cy="1752600"/>
          </a:xfrm>
          <a:prstGeom prst="rect">
            <a:avLst/>
          </a:prstGeom>
          <a:noFill/>
        </p:spPr>
      </p:pic>
      <p:pic>
        <p:nvPicPr>
          <p:cNvPr id="30732" name="Picture 12" descr="Image result for very sick in hospita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2590800"/>
            <a:ext cx="2924175" cy="2447926"/>
          </a:xfrm>
          <a:prstGeom prst="rect">
            <a:avLst/>
          </a:prstGeom>
          <a:noFill/>
        </p:spPr>
      </p:pic>
      <p:pic>
        <p:nvPicPr>
          <p:cNvPr id="30734" name="Picture 14" descr="Image result for dea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06373" y="2895600"/>
            <a:ext cx="3542427" cy="2209800"/>
          </a:xfrm>
          <a:prstGeom prst="rect">
            <a:avLst/>
          </a:prstGeom>
          <a:noFill/>
        </p:spPr>
      </p:pic>
      <p:pic>
        <p:nvPicPr>
          <p:cNvPr id="30736" name="Picture 16" descr="Image result for health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2590800"/>
            <a:ext cx="3755904" cy="2514600"/>
          </a:xfrm>
          <a:prstGeom prst="rect">
            <a:avLst/>
          </a:prstGeom>
          <a:noFill/>
        </p:spPr>
      </p:pic>
      <p:pic>
        <p:nvPicPr>
          <p:cNvPr id="26640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V="1">
            <a:off x="1867828" y="4495800"/>
            <a:ext cx="6133171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6" grpId="0"/>
      <p:bldP spid="47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it relate to decision-making?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depression?</a:t>
            </a:r>
            <a:endParaRPr lang="en-US" dirty="0"/>
          </a:p>
        </p:txBody>
      </p:sp>
      <p:pic>
        <p:nvPicPr>
          <p:cNvPr id="31746" name="Picture 2" descr="Image result for depression choo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655" y="2057400"/>
            <a:ext cx="7037545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/>
          </a:bodyPr>
          <a:lstStyle/>
          <a:p>
            <a:r>
              <a:rPr lang="en-US" dirty="0" smtClean="0"/>
              <a:t>Research seems a bit divided…</a:t>
            </a:r>
          </a:p>
          <a:p>
            <a:pPr lvl="1"/>
            <a:r>
              <a:rPr lang="en-US" dirty="0" err="1" smtClean="0"/>
              <a:t>Anhedonia</a:t>
            </a:r>
            <a:r>
              <a:rPr lang="en-US" dirty="0" smtClean="0"/>
              <a:t> may be a result 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less</a:t>
            </a:r>
            <a:r>
              <a:rPr lang="en-US" dirty="0" smtClean="0"/>
              <a:t> reward-driven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r>
              <a:rPr lang="en-US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Treadway</a:t>
            </a:r>
            <a:r>
              <a:rPr lang="en-US" sz="1600" dirty="0" smtClean="0"/>
              <a:t> et al., 2012)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Impulsivity</a:t>
            </a:r>
            <a:r>
              <a:rPr lang="en-US" dirty="0" smtClean="0"/>
              <a:t> appears linked to feelings of hopelessness </a:t>
            </a:r>
            <a:r>
              <a:rPr lang="en-US" sz="1800" dirty="0" smtClean="0"/>
              <a:t>(Swann et al., 2008)</a:t>
            </a:r>
          </a:p>
          <a:p>
            <a:pPr lvl="1"/>
            <a:r>
              <a:rPr lang="en-US" dirty="0" smtClean="0"/>
              <a:t>Depressed individuals are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more indecisive</a:t>
            </a:r>
            <a:r>
              <a:rPr lang="en-US" dirty="0" smtClean="0"/>
              <a:t> about career </a:t>
            </a:r>
            <a:r>
              <a:rPr lang="en-US" dirty="0" smtClean="0"/>
              <a:t>paths </a:t>
            </a:r>
            <a:r>
              <a:rPr lang="en-US" sz="1600" dirty="0" smtClean="0"/>
              <a:t>(Walker III &amp; Peterson, 2012)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Impulsive</a:t>
            </a:r>
            <a:r>
              <a:rPr lang="en-US" dirty="0" smtClean="0"/>
              <a:t> behaviors are more common in suicide attempters </a:t>
            </a:r>
            <a:r>
              <a:rPr lang="en-US" sz="1600" dirty="0" smtClean="0"/>
              <a:t>(</a:t>
            </a:r>
            <a:r>
              <a:rPr lang="en-US" sz="1600" dirty="0" err="1" smtClean="0"/>
              <a:t>Corruble</a:t>
            </a:r>
            <a:r>
              <a:rPr lang="en-US" sz="1600" dirty="0" smtClean="0"/>
              <a:t> et al., 1999)</a:t>
            </a:r>
          </a:p>
          <a:p>
            <a:pPr lvl="2"/>
            <a:r>
              <a:rPr lang="en-US" dirty="0" smtClean="0"/>
              <a:t>…and in gamblers with depression </a:t>
            </a:r>
            <a:r>
              <a:rPr lang="en-US" sz="1600" dirty="0" smtClean="0"/>
              <a:t>(Haw, 2009)</a:t>
            </a:r>
          </a:p>
          <a:p>
            <a:pPr lvl="2"/>
            <a:r>
              <a:rPr lang="en-US" dirty="0" smtClean="0"/>
              <a:t>…and in overeaters with depression </a:t>
            </a:r>
            <a:r>
              <a:rPr lang="en-US" sz="1600" dirty="0" smtClean="0"/>
              <a:t>(Davis et al., 2004)</a:t>
            </a:r>
          </a:p>
          <a:p>
            <a:pPr lvl="2"/>
            <a:r>
              <a:rPr lang="en-US" dirty="0" smtClean="0"/>
              <a:t>…and in drug addicts </a:t>
            </a:r>
            <a:r>
              <a:rPr lang="en-US" sz="1600" dirty="0" smtClean="0"/>
              <a:t>(Giordano et al., 2002)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Depression and Decision-Making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Depression and Decision-Making (In a Practical Sense)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2770" name="Picture 2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3505200"/>
            <a:ext cx="4261417" cy="2133600"/>
          </a:xfrm>
          <a:prstGeom prst="rect">
            <a:avLst/>
          </a:prstGeom>
          <a:noFill/>
        </p:spPr>
      </p:pic>
      <p:pic>
        <p:nvPicPr>
          <p:cNvPr id="32772" name="Picture 4" descr="Image result for thought bubb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97380"/>
            <a:ext cx="1981200" cy="1684020"/>
          </a:xfrm>
          <a:prstGeom prst="rect">
            <a:avLst/>
          </a:prstGeom>
          <a:noFill/>
        </p:spPr>
      </p:pic>
      <p:pic>
        <p:nvPicPr>
          <p:cNvPr id="32778" name="Picture 10" descr="Image result for red x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5149" y="1828800"/>
            <a:ext cx="1846251" cy="1752600"/>
          </a:xfrm>
          <a:prstGeom prst="rect">
            <a:avLst/>
          </a:prstGeom>
          <a:noFill/>
        </p:spPr>
      </p:pic>
      <p:pic>
        <p:nvPicPr>
          <p:cNvPr id="32780" name="Picture 12" descr="Image result for red x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667000"/>
            <a:ext cx="2590800" cy="2590800"/>
          </a:xfrm>
          <a:prstGeom prst="rect">
            <a:avLst/>
          </a:prstGeom>
          <a:noFill/>
        </p:spPr>
      </p:pic>
      <p:pic>
        <p:nvPicPr>
          <p:cNvPr id="13" name="Picture 2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239069"/>
            <a:ext cx="3118830" cy="1561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Depression and Decision-Making (In a Practical Sense)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2770" name="Picture 2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3505200"/>
            <a:ext cx="4261417" cy="2133600"/>
          </a:xfrm>
          <a:prstGeom prst="rect">
            <a:avLst/>
          </a:prstGeom>
          <a:noFill/>
        </p:spPr>
      </p:pic>
      <p:pic>
        <p:nvPicPr>
          <p:cNvPr id="32772" name="Picture 4" descr="Image result for thought bubb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97380"/>
            <a:ext cx="1981200" cy="1684020"/>
          </a:xfrm>
          <a:prstGeom prst="rect">
            <a:avLst/>
          </a:prstGeom>
          <a:noFill/>
        </p:spPr>
      </p:pic>
      <p:pic>
        <p:nvPicPr>
          <p:cNvPr id="34818" name="Picture 2" descr="Image result for gambl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286000"/>
            <a:ext cx="1041400" cy="781050"/>
          </a:xfrm>
          <a:prstGeom prst="rect">
            <a:avLst/>
          </a:prstGeom>
          <a:noFill/>
        </p:spPr>
      </p:pic>
      <p:pic>
        <p:nvPicPr>
          <p:cNvPr id="14" name="Picture 13" descr="noo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3860" y="2057400"/>
            <a:ext cx="419340" cy="1066800"/>
          </a:xfrm>
          <a:prstGeom prst="rect">
            <a:avLst/>
          </a:prstGeom>
        </p:spPr>
      </p:pic>
      <p:pic>
        <p:nvPicPr>
          <p:cNvPr id="34822" name="Picture 6" descr="Image result for tombsto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133602"/>
            <a:ext cx="1219200" cy="17423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19600" y="4191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34824" name="Picture 8" descr="Image result for live lif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5442" y="4562475"/>
            <a:ext cx="2716758" cy="1812709"/>
          </a:xfrm>
          <a:prstGeom prst="rect">
            <a:avLst/>
          </a:prstGeom>
          <a:noFill/>
        </p:spPr>
      </p:pic>
      <p:pic>
        <p:nvPicPr>
          <p:cNvPr id="34828" name="Picture 12" descr="Image result for question mar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2895600"/>
            <a:ext cx="2590800" cy="1965607"/>
          </a:xfrm>
          <a:prstGeom prst="rect">
            <a:avLst/>
          </a:prstGeom>
          <a:noFill/>
        </p:spPr>
      </p:pic>
      <p:pic>
        <p:nvPicPr>
          <p:cNvPr id="19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05" y="3114675"/>
            <a:ext cx="566265" cy="314325"/>
          </a:xfrm>
          <a:prstGeom prst="rect">
            <a:avLst/>
          </a:prstGeom>
          <a:noFill/>
        </p:spPr>
      </p:pic>
      <p:pic>
        <p:nvPicPr>
          <p:cNvPr id="2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07505" y="3267075"/>
            <a:ext cx="566265" cy="314325"/>
          </a:xfrm>
          <a:prstGeom prst="rect">
            <a:avLst/>
          </a:prstGeom>
          <a:noFill/>
        </p:spPr>
      </p:pic>
      <p:pic>
        <p:nvPicPr>
          <p:cNvPr id="21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 flipH="1">
            <a:off x="795810" y="2783445"/>
            <a:ext cx="566265" cy="314325"/>
          </a:xfrm>
          <a:prstGeom prst="rect">
            <a:avLst/>
          </a:prstGeom>
          <a:noFill/>
        </p:spPr>
      </p:pic>
      <p:pic>
        <p:nvPicPr>
          <p:cNvPr id="2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348135" y="2631045"/>
            <a:ext cx="566265" cy="314325"/>
          </a:xfrm>
          <a:prstGeom prst="rect">
            <a:avLst/>
          </a:prstGeom>
          <a:noFill/>
        </p:spPr>
      </p:pic>
      <p:pic>
        <p:nvPicPr>
          <p:cNvPr id="2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6335" y="2783445"/>
            <a:ext cx="566265" cy="314325"/>
          </a:xfrm>
          <a:prstGeom prst="rect">
            <a:avLst/>
          </a:prstGeom>
          <a:noFill/>
        </p:spPr>
      </p:pic>
      <p:pic>
        <p:nvPicPr>
          <p:cNvPr id="2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305" y="2581275"/>
            <a:ext cx="566265" cy="31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…But what is the neural mechanism that links depression to decision-making?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Depression and Decision-Making</a:t>
            </a:r>
            <a:endParaRPr lang="en-US" dirty="0"/>
          </a:p>
        </p:txBody>
      </p:sp>
      <p:pic>
        <p:nvPicPr>
          <p:cNvPr id="35842" name="Picture 2" descr="Image result for mechan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38125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result for motiv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09800"/>
            <a:ext cx="1524000" cy="215443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pPr marL="624078" indent="-514350"/>
            <a:r>
              <a:rPr lang="en-US" dirty="0" smtClean="0">
                <a:latin typeface="Calibri"/>
                <a:cs typeface="Calibri"/>
              </a:rPr>
              <a:t>Endogenous </a:t>
            </a:r>
            <a:r>
              <a:rPr lang="en-US" dirty="0" err="1" smtClean="0">
                <a:latin typeface="Calibri"/>
                <a:cs typeface="Calibri"/>
              </a:rPr>
              <a:t>Opioids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Neural peptides</a:t>
            </a: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Important for many behavior-related functions: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Motivation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Emotion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Pain/Stress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Food intake</a:t>
            </a:r>
            <a:endParaRPr lang="en-US" dirty="0" smtClean="0">
              <a:latin typeface="Calibri"/>
              <a:cs typeface="Calibri"/>
            </a:endParaRPr>
          </a:p>
          <a:p>
            <a:pPr marL="1117854" lvl="2" indent="-514350">
              <a:buFontTx/>
              <a:buChar char="-"/>
            </a:pPr>
            <a:r>
              <a:rPr lang="en-US" dirty="0" err="1" smtClean="0">
                <a:latin typeface="Calibri"/>
                <a:cs typeface="Calibri"/>
              </a:rPr>
              <a:t>Opioids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are used as drugs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Morphine – pain</a:t>
            </a:r>
          </a:p>
          <a:p>
            <a:pPr marL="1629918" lvl="4" indent="-514350">
              <a:buFontTx/>
              <a:buChar char="-"/>
            </a:pPr>
            <a:r>
              <a:rPr lang="en-US" dirty="0" err="1" smtClean="0">
                <a:latin typeface="Calibri"/>
                <a:cs typeface="Calibri"/>
              </a:rPr>
              <a:t>Oxycodone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pPr marL="1629918" lvl="4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Methadone</a:t>
            </a:r>
          </a:p>
          <a:p>
            <a:pPr marL="1629918" lvl="4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Many others…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Heroin – illegally used for feelings of euphoria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Addictive</a:t>
            </a:r>
          </a:p>
          <a:p>
            <a:pPr marL="624078" indent="-51435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Role for Endogenous </a:t>
            </a:r>
            <a:r>
              <a:rPr lang="en-US" dirty="0" err="1" smtClean="0"/>
              <a:t>Opioids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1988" name="Picture 4" descr="Image result for st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590800"/>
            <a:ext cx="2358468" cy="1762125"/>
          </a:xfrm>
          <a:prstGeom prst="rect">
            <a:avLst/>
          </a:prstGeom>
          <a:noFill/>
        </p:spPr>
      </p:pic>
      <p:pic>
        <p:nvPicPr>
          <p:cNvPr id="41990" name="Picture 6" descr="Image result for p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90219"/>
            <a:ext cx="1219200" cy="1143832"/>
          </a:xfrm>
          <a:prstGeom prst="rect">
            <a:avLst/>
          </a:prstGeom>
          <a:noFill/>
        </p:spPr>
      </p:pic>
      <p:pic>
        <p:nvPicPr>
          <p:cNvPr id="41992" name="Picture 8" descr="Image result for heroin hig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263" y="4953000"/>
            <a:ext cx="2511337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CE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CE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Understandable concept</a:t>
            </a:r>
          </a:p>
          <a:p>
            <a:r>
              <a:rPr lang="en-US" dirty="0" smtClean="0"/>
              <a:t>…but not easily explained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Consider components….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decision-making?</a:t>
            </a:r>
            <a:endParaRPr lang="en-US" dirty="0"/>
          </a:p>
        </p:txBody>
      </p:sp>
      <p:pic>
        <p:nvPicPr>
          <p:cNvPr id="15362" name="Picture 2" descr="Image result for decision m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7570" y="2133600"/>
            <a:ext cx="390888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pPr marL="624078" indent="-51435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Endorphin</a:t>
            </a: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Hypothalamus, Brainstem, and Immune Cells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POMC</a:t>
            </a:r>
            <a:r>
              <a:rPr lang="en-US" dirty="0" smtClean="0">
                <a:latin typeface="Calibri"/>
                <a:cs typeface="Calibri"/>
              </a:rPr>
              <a:t> Cells</a:t>
            </a:r>
          </a:p>
          <a:p>
            <a:pPr marL="624078" indent="-514350">
              <a:buAutoNum type="arabicPeriod"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Enkephalin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Widely Distributed in </a:t>
            </a:r>
            <a:r>
              <a:rPr lang="en-US" dirty="0" smtClean="0">
                <a:solidFill>
                  <a:srgbClr val="0070C0"/>
                </a:solidFill>
                <a:latin typeface="Calibri"/>
                <a:cs typeface="Calibri"/>
              </a:rPr>
              <a:t>CNS</a:t>
            </a:r>
            <a:r>
              <a:rPr lang="en-US" dirty="0" smtClean="0">
                <a:latin typeface="Calibri"/>
                <a:cs typeface="Calibri"/>
              </a:rPr>
              <a:t> and Immune Cells</a:t>
            </a:r>
          </a:p>
          <a:p>
            <a:pPr marL="1401318" lvl="3" indent="-514350">
              <a:buFontTx/>
              <a:buChar char="-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POMC </a:t>
            </a:r>
            <a:r>
              <a:rPr lang="en-US" dirty="0" smtClean="0">
                <a:latin typeface="Calibri"/>
                <a:cs typeface="Calibri"/>
              </a:rPr>
              <a:t>Cells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624078" indent="-514350">
              <a:buAutoNum type="arabicPeriod"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Dynorphin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Widely Distributed in </a:t>
            </a:r>
            <a:r>
              <a:rPr lang="en-US" dirty="0" smtClean="0">
                <a:solidFill>
                  <a:srgbClr val="0070C0"/>
                </a:solidFill>
                <a:latin typeface="Calibri"/>
                <a:cs typeface="Calibri"/>
              </a:rPr>
              <a:t>CNS</a:t>
            </a:r>
            <a:r>
              <a:rPr lang="en-US" dirty="0" smtClean="0">
                <a:latin typeface="Calibri"/>
                <a:cs typeface="Calibri"/>
              </a:rPr>
              <a:t> (particularly in Hypothalamus)</a:t>
            </a:r>
            <a:endParaRPr lang="en-US" dirty="0" smtClean="0">
              <a:latin typeface="Calibri"/>
              <a:cs typeface="Calibri"/>
            </a:endParaRPr>
          </a:p>
          <a:p>
            <a:pPr marL="1401318" lvl="3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OT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and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AVP</a:t>
            </a:r>
            <a:r>
              <a:rPr lang="en-US" dirty="0" smtClean="0">
                <a:latin typeface="Calibri"/>
                <a:cs typeface="Calibri"/>
              </a:rPr>
              <a:t> Cells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624078" indent="-514350">
              <a:buAutoNum type="arabicPeriod"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Endomorphin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1117854" lvl="2" indent="-5143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Nucleus of Solitary Tract and Hypothalamus</a:t>
            </a:r>
            <a:endParaRPr lang="en-US" dirty="0" smtClean="0">
              <a:latin typeface="Calibri"/>
              <a:cs typeface="Calibri"/>
            </a:endParaRPr>
          </a:p>
          <a:p>
            <a:pPr marL="1401318" lvl="3" indent="-514350">
              <a:buFontTx/>
              <a:buChar char="-"/>
            </a:pPr>
            <a:r>
              <a:rPr lang="en-US" dirty="0" err="1" smtClean="0">
                <a:latin typeface="Calibri"/>
                <a:cs typeface="Calibri"/>
              </a:rPr>
              <a:t>Histaminergic</a:t>
            </a:r>
            <a:r>
              <a:rPr lang="en-US" dirty="0" smtClean="0">
                <a:latin typeface="Calibri"/>
                <a:cs typeface="Calibri"/>
              </a:rPr>
              <a:t> Cells</a:t>
            </a:r>
            <a:endParaRPr lang="en-US" dirty="0" smtClean="0">
              <a:latin typeface="Calibri"/>
              <a:cs typeface="Calibri"/>
            </a:endParaRPr>
          </a:p>
          <a:p>
            <a:pPr marL="624078" indent="-51435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Role for Endogenous </a:t>
            </a:r>
            <a:r>
              <a:rPr lang="en-US" dirty="0" err="1" smtClean="0"/>
              <a:t>Opioids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POMC</a:t>
            </a:r>
            <a:r>
              <a:rPr lang="en-US" sz="1400" dirty="0" smtClean="0"/>
              <a:t> = Pro-</a:t>
            </a:r>
            <a:r>
              <a:rPr lang="en-US" sz="1400" dirty="0" err="1" smtClean="0"/>
              <a:t>opiomelanocortin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5532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CNS</a:t>
            </a:r>
            <a:r>
              <a:rPr lang="en-US" sz="1400" dirty="0" smtClean="0"/>
              <a:t> = Central Nervous System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655320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OT</a:t>
            </a:r>
            <a:r>
              <a:rPr lang="en-US" sz="1400" dirty="0" smtClean="0"/>
              <a:t> = </a:t>
            </a:r>
            <a:r>
              <a:rPr lang="en-US" sz="1400" dirty="0" err="1" smtClean="0"/>
              <a:t>Oxytocin</a:t>
            </a:r>
            <a:r>
              <a:rPr lang="en-US" sz="1400" dirty="0" smtClean="0"/>
              <a:t>; 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AVP</a:t>
            </a:r>
            <a:r>
              <a:rPr lang="en-US" sz="1400" dirty="0" smtClean="0"/>
              <a:t> = Vasopressin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998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Receptors: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Role for Endogenous </a:t>
            </a:r>
            <a:r>
              <a:rPr lang="en-US" dirty="0" err="1" smtClean="0"/>
              <a:t>Opioids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0070C0"/>
                </a:solidFill>
                <a:latin typeface="Calibri"/>
                <a:cs typeface="Calibri"/>
              </a:rPr>
              <a:t>μ</a:t>
            </a:r>
            <a:r>
              <a:rPr lang="en-US" sz="2000" dirty="0" smtClean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dirty="0" err="1" smtClean="0">
                <a:solidFill>
                  <a:srgbClr val="0070C0"/>
                </a:solidFill>
                <a:latin typeface="Calibri"/>
                <a:cs typeface="Calibri"/>
              </a:rPr>
              <a:t>Opioid</a:t>
            </a:r>
            <a:r>
              <a:rPr lang="en-US" sz="2000" dirty="0" smtClean="0">
                <a:solidFill>
                  <a:srgbClr val="0070C0"/>
                </a:solidFill>
                <a:latin typeface="Calibri"/>
                <a:cs typeface="Calibri"/>
              </a:rPr>
              <a:t> Receptor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057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Opioid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Receptor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2057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00B050"/>
                </a:solidFill>
                <a:latin typeface="Calibri"/>
                <a:cs typeface="Calibri"/>
              </a:rPr>
              <a:t>Κ</a:t>
            </a:r>
            <a:r>
              <a:rPr lang="en-US" sz="2000" dirty="0" smtClean="0">
                <a:solidFill>
                  <a:srgbClr val="00B050"/>
                </a:solidFill>
                <a:latin typeface="Calibri"/>
                <a:cs typeface="Calibri"/>
              </a:rPr>
              <a:t>-</a:t>
            </a:r>
            <a:r>
              <a:rPr lang="en-US" sz="2000" dirty="0" err="1" smtClean="0">
                <a:solidFill>
                  <a:srgbClr val="00B050"/>
                </a:solidFill>
                <a:latin typeface="Calibri"/>
                <a:cs typeface="Calibri"/>
              </a:rPr>
              <a:t>Opioid</a:t>
            </a:r>
            <a:r>
              <a:rPr lang="en-US" sz="2000" dirty="0" smtClean="0">
                <a:solidFill>
                  <a:srgbClr val="00B050"/>
                </a:solidFill>
                <a:latin typeface="Calibri"/>
                <a:cs typeface="Calibri"/>
              </a:rPr>
              <a:t> Receptor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2819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Endorphin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9600" y="2438400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9800" y="3364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Enkephalin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24200" y="2438400"/>
            <a:ext cx="762000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905000" y="2514600"/>
            <a:ext cx="609600" cy="8382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2800" y="4050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Dynorphin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  <a:endCxn id="7" idx="2"/>
          </p:cNvCxnSpPr>
          <p:nvPr/>
        </p:nvCxnSpPr>
        <p:spPr>
          <a:xfrm flipH="1" flipV="1">
            <a:off x="7848600" y="2457510"/>
            <a:ext cx="38100" cy="1592758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90600" y="4431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Endomorphin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371600" y="2514600"/>
            <a:ext cx="381000" cy="1905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00200" y="48768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receptors are inhibitory (</a:t>
            </a:r>
            <a:r>
              <a:rPr lang="en-US" dirty="0" err="1" smtClean="0"/>
              <a:t>G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-However,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 has been found to be excitatory (G</a:t>
            </a:r>
            <a:r>
              <a:rPr lang="en-US" baseline="-25000" dirty="0">
                <a:latin typeface="Calibri"/>
                <a:cs typeface="Calibri"/>
              </a:rPr>
              <a:t>s</a:t>
            </a:r>
            <a:r>
              <a:rPr lang="en-US" dirty="0" smtClean="0">
                <a:latin typeface="Calibri"/>
                <a:cs typeface="Calibri"/>
              </a:rPr>
              <a:t>) 	   sometimes in regions of the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BNST</a:t>
            </a:r>
            <a:r>
              <a:rPr lang="en-US" dirty="0" smtClean="0">
                <a:latin typeface="Calibri"/>
                <a:cs typeface="Calibri"/>
              </a:rPr>
              <a:t> (</a:t>
            </a:r>
            <a:r>
              <a:rPr lang="en-US" dirty="0" err="1" smtClean="0">
                <a:latin typeface="Calibri"/>
                <a:cs typeface="Calibri"/>
              </a:rPr>
              <a:t>Dalsass</a:t>
            </a:r>
            <a:r>
              <a:rPr lang="en-US" dirty="0" smtClean="0">
                <a:latin typeface="Calibri"/>
                <a:cs typeface="Calibri"/>
              </a:rPr>
              <a:t> &amp; Siegel, 	   1990; </a:t>
            </a:r>
            <a:r>
              <a:rPr lang="en-US" dirty="0" err="1" smtClean="0">
                <a:latin typeface="Calibri"/>
                <a:cs typeface="Calibri"/>
              </a:rPr>
              <a:t>Casada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dirty="0" err="1" smtClean="0">
                <a:latin typeface="Calibri"/>
                <a:cs typeface="Calibri"/>
              </a:rPr>
              <a:t>Dafny</a:t>
            </a:r>
            <a:r>
              <a:rPr lang="en-US" dirty="0" smtClean="0">
                <a:latin typeface="Calibri"/>
                <a:cs typeface="Calibri"/>
              </a:rPr>
              <a:t>, 1993)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		-(This idea might be important later on…)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0" y="65532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BNST</a:t>
            </a:r>
            <a:r>
              <a:rPr lang="en-US" sz="1400" dirty="0" smtClean="0"/>
              <a:t> = Bed Nucleus of the </a:t>
            </a:r>
            <a:r>
              <a:rPr lang="en-US" sz="1400" dirty="0" err="1" smtClean="0"/>
              <a:t>Stria</a:t>
            </a:r>
            <a:r>
              <a:rPr lang="en-US" sz="1400" dirty="0" smtClean="0"/>
              <a:t> </a:t>
            </a:r>
            <a:r>
              <a:rPr lang="en-US" sz="1400" dirty="0" err="1" smtClean="0"/>
              <a:t>Terminalis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9" grpId="0"/>
      <p:bldP spid="23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005072"/>
          </a:xfrm>
        </p:spPr>
        <p:txBody>
          <a:bodyPr>
            <a:normAutofit/>
          </a:bodyPr>
          <a:lstStyle/>
          <a:p>
            <a:pPr marL="624078" indent="-514350">
              <a:buAutoNum type="arabicPeriod"/>
            </a:pPr>
            <a:r>
              <a:rPr lang="en-US" dirty="0" smtClean="0"/>
              <a:t>An influence of </a:t>
            </a:r>
            <a:r>
              <a:rPr lang="en-US" dirty="0" err="1" smtClean="0"/>
              <a:t>opioids</a:t>
            </a:r>
            <a:r>
              <a:rPr lang="en-US" dirty="0" smtClean="0"/>
              <a:t> on decision-making</a:t>
            </a:r>
          </a:p>
          <a:p>
            <a:pPr marL="624078" lvl="1" indent="-514350">
              <a:spcBef>
                <a:spcPts val="400"/>
              </a:spcBef>
              <a:buSzPct val="68000"/>
              <a:buNone/>
            </a:pPr>
            <a:r>
              <a:rPr lang="en-US" dirty="0" smtClean="0"/>
              <a:t>		- </a:t>
            </a:r>
            <a:r>
              <a:rPr lang="en-US" dirty="0" smtClean="0"/>
              <a:t>Are </a:t>
            </a:r>
            <a:r>
              <a:rPr lang="en-US" dirty="0" err="1" smtClean="0"/>
              <a:t>opioids</a:t>
            </a:r>
            <a:r>
              <a:rPr lang="en-US" dirty="0" smtClean="0"/>
              <a:t> and decision-making related?</a:t>
            </a:r>
          </a:p>
          <a:p>
            <a:pPr marL="624078" indent="-514350">
              <a:buAutoNum type="arabicPeriod"/>
            </a:pPr>
            <a:endParaRPr lang="en-US" dirty="0" smtClean="0"/>
          </a:p>
          <a:p>
            <a:pPr marL="624078" indent="-514350">
              <a:buAutoNum type="arabicPeriod"/>
            </a:pPr>
            <a:r>
              <a:rPr lang="en-US" dirty="0" smtClean="0"/>
              <a:t>An influence of </a:t>
            </a:r>
            <a:r>
              <a:rPr lang="en-US" dirty="0" err="1" smtClean="0"/>
              <a:t>opioids</a:t>
            </a:r>
            <a:r>
              <a:rPr lang="en-US" dirty="0" smtClean="0"/>
              <a:t> on depression		</a:t>
            </a:r>
            <a:r>
              <a:rPr lang="en-US" sz="2300" dirty="0" smtClean="0"/>
              <a:t>- </a:t>
            </a:r>
            <a:r>
              <a:rPr lang="en-US" sz="2300" dirty="0" smtClean="0"/>
              <a:t>Are </a:t>
            </a:r>
            <a:r>
              <a:rPr lang="en-US" sz="2300" dirty="0" err="1" smtClean="0"/>
              <a:t>opioids</a:t>
            </a:r>
            <a:r>
              <a:rPr lang="en-US" sz="2300" dirty="0" smtClean="0"/>
              <a:t> and depression related</a:t>
            </a:r>
            <a:r>
              <a:rPr lang="en-US" sz="2300" dirty="0" smtClean="0"/>
              <a:t>?</a:t>
            </a:r>
          </a:p>
          <a:p>
            <a:pPr marL="624078" indent="-514350">
              <a:buAutoNum type="arabicPeriod"/>
            </a:pPr>
            <a:endParaRPr lang="en-US" dirty="0" smtClean="0"/>
          </a:p>
          <a:p>
            <a:pPr marL="624078" indent="-514350">
              <a:buAutoNum type="arabicPeriod"/>
            </a:pPr>
            <a:r>
              <a:rPr lang="en-US" dirty="0" smtClean="0"/>
              <a:t>Bringing everything together</a:t>
            </a:r>
          </a:p>
          <a:p>
            <a:pPr marL="624078" indent="-514350">
              <a:buNone/>
            </a:pPr>
            <a:r>
              <a:rPr lang="en-US" dirty="0" smtClean="0"/>
              <a:t>		</a:t>
            </a:r>
            <a:r>
              <a:rPr lang="en-US" sz="2300" dirty="0" smtClean="0"/>
              <a:t>- What is the connection between </a:t>
            </a:r>
            <a:r>
              <a:rPr lang="en-US" sz="2300" dirty="0" err="1" smtClean="0"/>
              <a:t>opioids</a:t>
            </a:r>
            <a:r>
              <a:rPr lang="en-US" sz="2300" dirty="0" smtClean="0"/>
              <a:t>, 		   decision-making, and depression?</a:t>
            </a:r>
            <a:endParaRPr lang="en-US" sz="23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Breaking It Down…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 An influence of </a:t>
            </a:r>
            <a:r>
              <a:rPr lang="en-US" dirty="0" err="1" smtClean="0"/>
              <a:t>opioids</a:t>
            </a:r>
            <a:r>
              <a:rPr lang="en-US" dirty="0" smtClean="0"/>
              <a:t> on decision-making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9050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Effects of morphine and </a:t>
            </a:r>
            <a:r>
              <a:rPr lang="en-US" sz="3200" dirty="0" err="1" smtClean="0"/>
              <a:t>naltrexone</a:t>
            </a:r>
            <a:r>
              <a:rPr lang="en-US" sz="3200" dirty="0" smtClean="0"/>
              <a:t> on impulsive decision making in rats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30480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Kieres</a:t>
            </a:r>
            <a:r>
              <a:rPr lang="en-US" sz="1600" dirty="0" smtClean="0"/>
              <a:t>, A. K., </a:t>
            </a:r>
            <a:r>
              <a:rPr lang="en-US" sz="1600" dirty="0" err="1" smtClean="0"/>
              <a:t>Hausknecht</a:t>
            </a:r>
            <a:r>
              <a:rPr lang="en-US" sz="1600" dirty="0" smtClean="0"/>
              <a:t>, K. A., Farrar, A. M., Acheson, A., de Wit, H., &amp; Richards, J. B.</a:t>
            </a:r>
            <a:endParaRPr lang="en-US" sz="1600" dirty="0"/>
          </a:p>
        </p:txBody>
      </p:sp>
      <p:pic>
        <p:nvPicPr>
          <p:cNvPr id="38914" name="Picture 2" descr="Image result for decision m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657600"/>
            <a:ext cx="7019925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71872"/>
          </a:xfrm>
        </p:spPr>
        <p:txBody>
          <a:bodyPr>
            <a:normAutofit/>
          </a:bodyPr>
          <a:lstStyle/>
          <a:p>
            <a:r>
              <a:rPr lang="en-US" dirty="0" smtClean="0"/>
              <a:t>Morphine</a:t>
            </a:r>
          </a:p>
          <a:p>
            <a:pPr lvl="1"/>
            <a:r>
              <a:rPr lang="en-US" dirty="0" smtClean="0"/>
              <a:t>Agonist of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-</a:t>
            </a:r>
            <a:r>
              <a:rPr lang="en-US" dirty="0" err="1" smtClean="0">
                <a:latin typeface="Calibri"/>
                <a:cs typeface="Calibri"/>
              </a:rPr>
              <a:t>Opioid</a:t>
            </a:r>
            <a:r>
              <a:rPr lang="en-US" dirty="0" smtClean="0">
                <a:latin typeface="Calibri"/>
                <a:cs typeface="Calibri"/>
              </a:rPr>
              <a:t> Receptors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Naltrexone</a:t>
            </a:r>
            <a:endParaRPr lang="en-US" dirty="0" smtClean="0"/>
          </a:p>
          <a:p>
            <a:pPr lvl="1"/>
            <a:r>
              <a:rPr lang="en-US" dirty="0" smtClean="0"/>
              <a:t>Non-specific </a:t>
            </a:r>
            <a:r>
              <a:rPr lang="en-US" dirty="0" err="1" smtClean="0"/>
              <a:t>Opioid</a:t>
            </a:r>
            <a:r>
              <a:rPr lang="en-US" dirty="0" smtClean="0"/>
              <a:t> Receptor Antagonist</a:t>
            </a:r>
          </a:p>
          <a:p>
            <a:endParaRPr lang="en-US" dirty="0" smtClean="0"/>
          </a:p>
          <a:p>
            <a:r>
              <a:rPr lang="en-US" dirty="0" smtClean="0"/>
              <a:t>Impulsive</a:t>
            </a:r>
          </a:p>
          <a:p>
            <a:pPr lvl="1"/>
            <a:r>
              <a:rPr lang="en-US" dirty="0" smtClean="0"/>
              <a:t>Seeking immediate reward over larger delayed reward</a:t>
            </a:r>
            <a:endParaRPr lang="en-US" dirty="0" smtClean="0"/>
          </a:p>
          <a:p>
            <a:pPr lvl="2"/>
            <a:r>
              <a:rPr lang="en-US" dirty="0" smtClean="0"/>
              <a:t>Delay Discounting</a:t>
            </a:r>
          </a:p>
          <a:p>
            <a:pPr lvl="3"/>
            <a:r>
              <a:rPr lang="en-US" dirty="0" smtClean="0"/>
              <a:t>Decline in the present value of a reward with delay to its receipt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37890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004" y="1219200"/>
            <a:ext cx="1505596" cy="1676400"/>
          </a:xfrm>
          <a:prstGeom prst="rect">
            <a:avLst/>
          </a:prstGeom>
          <a:noFill/>
        </p:spPr>
      </p:pic>
      <p:pic>
        <p:nvPicPr>
          <p:cNvPr id="37892" name="Picture 4" descr="Image result for naltrex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572" y="2590800"/>
            <a:ext cx="2416628" cy="1600200"/>
          </a:xfrm>
          <a:prstGeom prst="rect">
            <a:avLst/>
          </a:prstGeom>
          <a:noFill/>
        </p:spPr>
      </p:pic>
      <p:pic>
        <p:nvPicPr>
          <p:cNvPr id="37894" name="Picture 6" descr="Image result for impuls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614519"/>
            <a:ext cx="1981200" cy="1319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Delay Discounting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36866" name="Picture 2" descr="Image result for delay discoun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6028719" cy="4495800"/>
          </a:xfrm>
          <a:prstGeom prst="rect">
            <a:avLst/>
          </a:prstGeom>
          <a:noFill/>
        </p:spPr>
      </p:pic>
      <p:pic>
        <p:nvPicPr>
          <p:cNvPr id="36868" name="Picture 4" descr="Image result for lots of sh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1417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4843272"/>
          </a:xfrm>
        </p:spPr>
        <p:txBody>
          <a:bodyPr>
            <a:normAutofit/>
          </a:bodyPr>
          <a:lstStyle/>
          <a:p>
            <a:pPr marL="624078" indent="-514350">
              <a:buAutoNum type="arabicParenR"/>
            </a:pPr>
            <a:r>
              <a:rPr lang="en-US" dirty="0" smtClean="0"/>
              <a:t>How does morphine affect impulsivity in rats?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How does </a:t>
            </a:r>
            <a:r>
              <a:rPr lang="en-US" dirty="0" err="1" smtClean="0"/>
              <a:t>naltrexone</a:t>
            </a:r>
            <a:r>
              <a:rPr lang="en-US" dirty="0" smtClean="0"/>
              <a:t> affect impulsivity in rats?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Can </a:t>
            </a:r>
            <a:r>
              <a:rPr lang="en-US" dirty="0" err="1" smtClean="0"/>
              <a:t>naltrexone</a:t>
            </a:r>
            <a:r>
              <a:rPr lang="en-US" dirty="0" smtClean="0"/>
              <a:t> reverse the impulsivity changes evoked by morphine?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Goals:</a:t>
            </a:r>
            <a:endParaRPr lang="en-US" dirty="0"/>
          </a:p>
        </p:txBody>
      </p:sp>
      <p:pic>
        <p:nvPicPr>
          <p:cNvPr id="4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61872"/>
            <a:ext cx="1231851" cy="13716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505200" y="1947672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133063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7" name="Picture 6" descr="Image result for impuls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38072"/>
            <a:ext cx="1981200" cy="1319681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3429000" y="3828391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86200" y="321135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11" name="Picture 10" descr="Image result for impuls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218791"/>
            <a:ext cx="1981200" cy="1319681"/>
          </a:xfrm>
          <a:prstGeom prst="rect">
            <a:avLst/>
          </a:prstGeom>
          <a:noFill/>
        </p:spPr>
      </p:pic>
      <p:pic>
        <p:nvPicPr>
          <p:cNvPr id="12" name="Picture 4" descr="Image result for naltrex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290440"/>
            <a:ext cx="1654628" cy="1095632"/>
          </a:xfrm>
          <a:prstGeom prst="rect">
            <a:avLst/>
          </a:prstGeom>
          <a:noFill/>
        </p:spPr>
      </p:pic>
      <p:pic>
        <p:nvPicPr>
          <p:cNvPr id="13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49" y="5410200"/>
            <a:ext cx="1231851" cy="1371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057400" y="57150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+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16" name="Picture 4" descr="Image result for naltrex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4972" y="5686168"/>
            <a:ext cx="1654628" cy="1095632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>
          <a:xfrm>
            <a:off x="4724400" y="60198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1600" y="540275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19" name="Picture 18" descr="Image result for impuls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410200"/>
            <a:ext cx="1981200" cy="1319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  <p:bldP spid="15" grpId="0"/>
      <p:bldP spid="17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3010" name="Picture 2" descr="Image result for sprague-dawley r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9400"/>
            <a:ext cx="3921218" cy="2209800"/>
          </a:xfrm>
          <a:prstGeom prst="rect">
            <a:avLst/>
          </a:prstGeom>
          <a:noFill/>
        </p:spPr>
      </p:pic>
      <p:pic>
        <p:nvPicPr>
          <p:cNvPr id="43012" name="Picture 4" descr="Image result for water in d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124200"/>
            <a:ext cx="2857500" cy="1314451"/>
          </a:xfrm>
          <a:prstGeom prst="rect">
            <a:avLst/>
          </a:prstGeom>
          <a:noFill/>
        </p:spPr>
      </p:pic>
      <p:pic>
        <p:nvPicPr>
          <p:cNvPr id="43014" name="Picture 6" descr="Image result for transparent 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586" y="2133600"/>
            <a:ext cx="3371414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54102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 JULIAN" pitchFamily="2" charset="0"/>
              </a:rPr>
              <a:t>For 23 hours before testing</a:t>
            </a:r>
            <a:endParaRPr lang="en-US" sz="3200" dirty="0">
              <a:latin typeface="AR JULIAN" pitchFamily="2" charset="0"/>
            </a:endParaRPr>
          </a:p>
        </p:txBody>
      </p:sp>
      <p:pic>
        <p:nvPicPr>
          <p:cNvPr id="43018" name="Picture 10" descr="Image result for transparent thought bub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200" y="1158240"/>
            <a:ext cx="2133600" cy="1813560"/>
          </a:xfrm>
          <a:prstGeom prst="rect">
            <a:avLst/>
          </a:prstGeom>
          <a:noFill/>
        </p:spPr>
      </p:pic>
      <p:pic>
        <p:nvPicPr>
          <p:cNvPr id="10" name="Picture 4" descr="Image result for water in d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1295400" cy="595885"/>
          </a:xfrm>
          <a:prstGeom prst="rect">
            <a:avLst/>
          </a:prstGeom>
          <a:noFill/>
        </p:spPr>
      </p:pic>
      <p:pic>
        <p:nvPicPr>
          <p:cNvPr id="43020" name="Picture 12" descr="Image result for transparent background tear d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276600"/>
            <a:ext cx="169051" cy="238125"/>
          </a:xfrm>
          <a:prstGeom prst="rect">
            <a:avLst/>
          </a:prstGeom>
          <a:noFill/>
        </p:spPr>
      </p:pic>
      <p:pic>
        <p:nvPicPr>
          <p:cNvPr id="12" name="Picture 12" descr="Image result for transparent background tear d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200400"/>
            <a:ext cx="169051" cy="23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-1.94444E-6 0.5333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-1.94444E-6 0.53333 " pathEditMode="relative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400" y="1371600"/>
            <a:ext cx="19812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TEST DAY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5058" name="Picture 2" descr="Image result for box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95400"/>
            <a:ext cx="6324600" cy="6324600"/>
          </a:xfrm>
          <a:prstGeom prst="rect">
            <a:avLst/>
          </a:prstGeom>
          <a:noFill/>
        </p:spPr>
      </p:pic>
      <p:pic>
        <p:nvPicPr>
          <p:cNvPr id="45060" name="Picture 4" descr="Image result for squar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724400" cy="4724402"/>
          </a:xfrm>
          <a:prstGeom prst="rect">
            <a:avLst/>
          </a:prstGeom>
          <a:noFill/>
        </p:spPr>
      </p:pic>
      <p:pic>
        <p:nvPicPr>
          <p:cNvPr id="45062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095875"/>
            <a:ext cx="401456" cy="39052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4648200" y="5562600"/>
            <a:ext cx="0" cy="457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59436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Snout Poke Hole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19400" y="5105400"/>
            <a:ext cx="401456" cy="390525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3048000" y="5572125"/>
            <a:ext cx="0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5953125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Feeder Hole 1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7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096000" y="5105400"/>
            <a:ext cx="401456" cy="390525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flipV="1">
            <a:off x="6324600" y="5572125"/>
            <a:ext cx="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7400" y="5953125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Feeder Hole 2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5064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31718" y="3886200"/>
            <a:ext cx="721282" cy="762000"/>
          </a:xfrm>
          <a:prstGeom prst="rect">
            <a:avLst/>
          </a:prstGeom>
          <a:noFill/>
        </p:spPr>
      </p:pic>
      <p:pic>
        <p:nvPicPr>
          <p:cNvPr id="21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667000" y="3886200"/>
            <a:ext cx="721282" cy="762000"/>
          </a:xfrm>
          <a:prstGeom prst="rect">
            <a:avLst/>
          </a:prstGeom>
          <a:noFill/>
        </p:spPr>
      </p:pic>
      <p:pic>
        <p:nvPicPr>
          <p:cNvPr id="22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8118" y="3886200"/>
            <a:ext cx="721282" cy="7620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048000" y="3352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Stimulus Lights</a:t>
            </a:r>
            <a:endParaRPr lang="en-US" dirty="0"/>
          </a:p>
        </p:txBody>
      </p:sp>
      <p:pic>
        <p:nvPicPr>
          <p:cNvPr id="45066" name="Picture 10" descr="Image result for alarm bell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819400"/>
            <a:ext cx="533400" cy="5334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905000" y="2286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Tone Generator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3" dur="1230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4" dur="1230" decel="100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6" dur="1230" decel="100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3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400" y="1371600"/>
            <a:ext cx="19812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TEST DAY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5060" name="Picture 4" descr="Image result for square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724400" cy="4724402"/>
          </a:xfrm>
          <a:prstGeom prst="rect">
            <a:avLst/>
          </a:prstGeom>
          <a:noFill/>
        </p:spPr>
      </p:pic>
      <p:pic>
        <p:nvPicPr>
          <p:cNvPr id="45062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095875"/>
            <a:ext cx="401456" cy="390525"/>
          </a:xfrm>
          <a:prstGeom prst="rect">
            <a:avLst/>
          </a:prstGeom>
          <a:noFill/>
        </p:spPr>
      </p:pic>
      <p:pic>
        <p:nvPicPr>
          <p:cNvPr id="14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19400" y="5105400"/>
            <a:ext cx="401456" cy="390525"/>
          </a:xfrm>
          <a:prstGeom prst="rect">
            <a:avLst/>
          </a:prstGeom>
          <a:noFill/>
        </p:spPr>
      </p:pic>
      <p:pic>
        <p:nvPicPr>
          <p:cNvPr id="17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096000" y="5105400"/>
            <a:ext cx="401456" cy="390525"/>
          </a:xfrm>
          <a:prstGeom prst="rect">
            <a:avLst/>
          </a:prstGeom>
          <a:noFill/>
        </p:spPr>
      </p:pic>
      <p:pic>
        <p:nvPicPr>
          <p:cNvPr id="45064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31718" y="3886200"/>
            <a:ext cx="721282" cy="762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810000" y="3276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Start of Session</a:t>
            </a:r>
          </a:p>
        </p:txBody>
      </p:sp>
      <p:pic>
        <p:nvPicPr>
          <p:cNvPr id="46082" name="Picture 2" descr="Image result for white rat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-304800" y="5671436"/>
            <a:ext cx="1524000" cy="2260121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>
            <a:off x="3352800" y="45720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62200" y="37248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Nose Poke Signals Trial Initiation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4.07407E-6 C 0.04775 0.02963 0.09549 0.05926 0.12292 0.05717 C 0.15036 0.05509 0.14636 -0.00811 0.16494 -0.01204 C 0.18351 -0.01598 0.21615 0.04699 0.2349 0.03333 C 0.25365 0.01967 0.25608 -0.09908 0.27796 -0.09352 C 0.29983 -0.08797 0.32154 0.05972 0.36598 0.06666 C 0.41042 0.07361 0.55556 -0.04908 0.54497 -0.05209 C 0.53438 -0.0551 0.33039 0.05231 0.30192 0.04791 C 0.27345 0.04351 0.36199 -0.05764 0.37397 -0.07871 " pathEditMode="relative" ptsTypes="aaaaaaaaA">
                                      <p:cBhvr>
                                        <p:cTn id="21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1.  Motivation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18434" name="Picture 2" descr="Image result for motiv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505075"/>
            <a:ext cx="4421103" cy="389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0" y="1371600"/>
            <a:ext cx="28194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Trial Initiated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5060" name="Picture 4" descr="Image result for square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724400" cy="4724402"/>
          </a:xfrm>
          <a:prstGeom prst="rect">
            <a:avLst/>
          </a:prstGeom>
          <a:noFill/>
        </p:spPr>
      </p:pic>
      <p:pic>
        <p:nvPicPr>
          <p:cNvPr id="45062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095875"/>
            <a:ext cx="401456" cy="390525"/>
          </a:xfrm>
          <a:prstGeom prst="rect">
            <a:avLst/>
          </a:prstGeom>
          <a:noFill/>
        </p:spPr>
      </p:pic>
      <p:pic>
        <p:nvPicPr>
          <p:cNvPr id="14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19400" y="5105400"/>
            <a:ext cx="401456" cy="390525"/>
          </a:xfrm>
          <a:prstGeom prst="rect">
            <a:avLst/>
          </a:prstGeom>
          <a:noFill/>
        </p:spPr>
      </p:pic>
      <p:pic>
        <p:nvPicPr>
          <p:cNvPr id="17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096000" y="5105400"/>
            <a:ext cx="401456" cy="390525"/>
          </a:xfrm>
          <a:prstGeom prst="rect">
            <a:avLst/>
          </a:prstGeom>
          <a:noFill/>
        </p:spPr>
      </p:pic>
      <p:pic>
        <p:nvPicPr>
          <p:cNvPr id="46082" name="Picture 2" descr="Image result for white rat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-304800" y="5671436"/>
            <a:ext cx="1524000" cy="2260121"/>
          </a:xfrm>
          <a:prstGeom prst="rect">
            <a:avLst/>
          </a:prstGeom>
          <a:noFill/>
        </p:spPr>
      </p:pic>
      <p:pic>
        <p:nvPicPr>
          <p:cNvPr id="13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667000" y="3886200"/>
            <a:ext cx="721282" cy="762000"/>
          </a:xfrm>
          <a:prstGeom prst="rect">
            <a:avLst/>
          </a:prstGeom>
          <a:noFill/>
        </p:spPr>
      </p:pic>
      <p:pic>
        <p:nvPicPr>
          <p:cNvPr id="15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8118" y="3886200"/>
            <a:ext cx="721282" cy="762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200400" y="2286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Choice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048000" y="2590800"/>
            <a:ext cx="1066800" cy="99060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81200" y="35476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Standard Alternative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8" name="Picture 10" descr="Image result for alarm bell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819400"/>
            <a:ext cx="533400" cy="533400"/>
          </a:xfrm>
          <a:prstGeom prst="rect">
            <a:avLst/>
          </a:prstGeom>
          <a:noFill/>
        </p:spPr>
      </p:pic>
      <p:pic>
        <p:nvPicPr>
          <p:cNvPr id="47106" name="Picture 2" descr="Image result for clock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2286000"/>
            <a:ext cx="6096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143000" y="2892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 sec delay</a:t>
            </a:r>
            <a:endParaRPr lang="en-US" sz="1400" dirty="0"/>
          </a:p>
        </p:txBody>
      </p:sp>
      <p:pic>
        <p:nvPicPr>
          <p:cNvPr id="31" name="Picture 4" descr="Image result for water in dis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5486400"/>
            <a:ext cx="838200" cy="385573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743200" y="5867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150 </a:t>
            </a:r>
            <a:r>
              <a:rPr lang="el-GR" sz="1400" dirty="0" smtClean="0">
                <a:latin typeface="Calibri"/>
                <a:cs typeface="Calibri"/>
              </a:rPr>
              <a:t>μ</a:t>
            </a:r>
            <a:r>
              <a:rPr lang="en-US" sz="1400" dirty="0" smtClean="0">
                <a:latin typeface="Calibri"/>
                <a:cs typeface="Calibri"/>
              </a:rPr>
              <a:t>l of sucrose solution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C 0.07604 0.03842 0.15208 0.07685 0.17292 0.05995 C 0.19375 0.04305 0.07014 -0.09746 0.125 -0.10139 C 0.17986 -0.10533 0.3941 0.02801 0.50191 0.03588 C 0.60972 0.04375 0.71562 -0.0213 0.77187 -0.05347 C 0.82812 -0.08565 0.84184 -0.14838 0.83993 -0.15741 C 0.83802 -0.16644 0.75382 -0.13496 0.7599 -0.1081 C 0.76597 -0.08125 0.91337 -0.00787 0.87691 0.00393 C 0.84045 0.01574 0.63472 -0.04653 0.54097 -0.0375 C 0.44722 -0.02847 0.37049 0.06736 0.31389 0.05856 C 0.25729 0.04977 0.22899 -0.0206 0.20087 -0.09074 " pathEditMode="relative" ptsTypes="aaaaaaaaaaA">
                                      <p:cBhvr>
                                        <p:cTn id="26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0" grpId="0"/>
      <p:bldP spid="30" grpId="1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0" y="1371600"/>
            <a:ext cx="28194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Trial Initiated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5060" name="Picture 4" descr="Image result for square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724400" cy="4724402"/>
          </a:xfrm>
          <a:prstGeom prst="rect">
            <a:avLst/>
          </a:prstGeom>
          <a:noFill/>
        </p:spPr>
      </p:pic>
      <p:pic>
        <p:nvPicPr>
          <p:cNvPr id="45062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095875"/>
            <a:ext cx="401456" cy="390525"/>
          </a:xfrm>
          <a:prstGeom prst="rect">
            <a:avLst/>
          </a:prstGeom>
          <a:noFill/>
        </p:spPr>
      </p:pic>
      <p:pic>
        <p:nvPicPr>
          <p:cNvPr id="14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19400" y="5105400"/>
            <a:ext cx="401456" cy="390525"/>
          </a:xfrm>
          <a:prstGeom prst="rect">
            <a:avLst/>
          </a:prstGeom>
          <a:noFill/>
        </p:spPr>
      </p:pic>
      <p:pic>
        <p:nvPicPr>
          <p:cNvPr id="17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096000" y="5105400"/>
            <a:ext cx="401456" cy="390525"/>
          </a:xfrm>
          <a:prstGeom prst="rect">
            <a:avLst/>
          </a:prstGeom>
          <a:noFill/>
        </p:spPr>
      </p:pic>
      <p:pic>
        <p:nvPicPr>
          <p:cNvPr id="46082" name="Picture 2" descr="Image result for white rat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-304800" y="5671436"/>
            <a:ext cx="1524000" cy="2260121"/>
          </a:xfrm>
          <a:prstGeom prst="rect">
            <a:avLst/>
          </a:prstGeom>
          <a:noFill/>
        </p:spPr>
      </p:pic>
      <p:pic>
        <p:nvPicPr>
          <p:cNvPr id="13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667000" y="3886200"/>
            <a:ext cx="721282" cy="762000"/>
          </a:xfrm>
          <a:prstGeom prst="rect">
            <a:avLst/>
          </a:prstGeom>
          <a:noFill/>
        </p:spPr>
      </p:pic>
      <p:pic>
        <p:nvPicPr>
          <p:cNvPr id="15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8118" y="3886200"/>
            <a:ext cx="721282" cy="762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200400" y="2286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Choice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05400" y="2590800"/>
            <a:ext cx="1219200" cy="9906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57800" y="35476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Adjusted Alternative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4" descr="Image result for water in di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5814536"/>
            <a:ext cx="838200" cy="385573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324600" y="6195536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Immediate adjusted amount  of sucrose solution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0" y="3505200"/>
            <a:ext cx="137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Choosing this side results in a 15% decrease during the next trial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3276600"/>
            <a:ext cx="137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Choosing this side results in a 15% increase during the next trial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52600" y="2720876"/>
            <a:ext cx="579120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  <a:latin typeface="AR JULIAN" pitchFamily="2" charset="0"/>
              </a:rPr>
              <a:t>ANIMAL IS REWARDED WITH MORE FOR CHOOSING THE SIDE THAT MAKES THEM WAIT</a:t>
            </a:r>
            <a:endParaRPr lang="en-US" sz="3600" dirty="0">
              <a:solidFill>
                <a:srgbClr val="00B050"/>
              </a:solidFill>
              <a:latin typeface="AR JULI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77778E-6 C 0.1776 0.04907 0.35521 0.09814 0.37396 0.09074 C 0.39271 0.08333 0.12882 -0.04954 0.11302 -0.04399 C 0.09722 -0.03843 0.21701 0.12731 0.27899 0.12407 C 0.34097 0.12083 0.46927 -0.06899 0.48489 -0.06389 C 0.50052 -0.0588 0.30781 0.14745 0.37274 0.15462 C 0.43802 0.1618 0.8592 -0.01482 0.87587 -0.0213 C 0.89236 -0.02778 0.52517 0.12245 0.47292 0.11597 C 0.42048 0.10949 0.54618 -0.03056 0.56094 -0.05996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32" grpId="0"/>
      <p:bldP spid="21" grpId="0"/>
      <p:bldP spid="24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0" y="1371600"/>
            <a:ext cx="2819400" cy="576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Trial Initiated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45060" name="Picture 4" descr="Image result for square transparent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724400" cy="4724402"/>
          </a:xfrm>
          <a:prstGeom prst="rect">
            <a:avLst/>
          </a:prstGeom>
          <a:noFill/>
        </p:spPr>
      </p:pic>
      <p:pic>
        <p:nvPicPr>
          <p:cNvPr id="45062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095875"/>
            <a:ext cx="401456" cy="390525"/>
          </a:xfrm>
          <a:prstGeom prst="rect">
            <a:avLst/>
          </a:prstGeom>
          <a:noFill/>
        </p:spPr>
      </p:pic>
      <p:pic>
        <p:nvPicPr>
          <p:cNvPr id="14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19400" y="5105400"/>
            <a:ext cx="401456" cy="390525"/>
          </a:xfrm>
          <a:prstGeom prst="rect">
            <a:avLst/>
          </a:prstGeom>
          <a:noFill/>
        </p:spPr>
      </p:pic>
      <p:pic>
        <p:nvPicPr>
          <p:cNvPr id="17" name="Picture 6" descr="Image result for circle transparent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096000" y="5105400"/>
            <a:ext cx="401456" cy="390525"/>
          </a:xfrm>
          <a:prstGeom prst="rect">
            <a:avLst/>
          </a:prstGeom>
          <a:noFill/>
        </p:spPr>
      </p:pic>
      <p:pic>
        <p:nvPicPr>
          <p:cNvPr id="48132" name="Picture 4" descr="Image result for subcutaneous injection r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1"/>
            <a:ext cx="3048000" cy="208692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76200" y="3886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Morphine (M)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4202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Naltrexone</a:t>
            </a:r>
            <a:r>
              <a:rPr lang="en-US" dirty="0" smtClean="0"/>
              <a:t> (N)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" y="4507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Saline (S)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200" y="48122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) S/S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" y="5105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5) N/S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" y="5410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) S/M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715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7) N/M</a:t>
            </a:r>
            <a:endParaRPr lang="en-US" dirty="0"/>
          </a:p>
        </p:txBody>
      </p:sp>
      <p:pic>
        <p:nvPicPr>
          <p:cNvPr id="36" name="Picture 2" descr="Image result for white rat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2971800" y="5671436"/>
            <a:ext cx="1524000" cy="2260121"/>
          </a:xfrm>
          <a:prstGeom prst="rect">
            <a:avLst/>
          </a:prstGeom>
          <a:noFill/>
        </p:spPr>
      </p:pic>
      <p:pic>
        <p:nvPicPr>
          <p:cNvPr id="37" name="Picture 10" descr="Image result for transparent thought bubb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4495800"/>
            <a:ext cx="1344706" cy="11430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419600" y="4470737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entury" pitchFamily="18" charset="0"/>
              </a:rPr>
              <a:t>?</a:t>
            </a:r>
            <a:endParaRPr lang="en-US" sz="6000" b="1" dirty="0">
              <a:latin typeface="Century" pitchFamily="18" charset="0"/>
            </a:endParaRPr>
          </a:p>
        </p:txBody>
      </p:sp>
      <p:pic>
        <p:nvPicPr>
          <p:cNvPr id="40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2667000" y="3886200"/>
            <a:ext cx="721282" cy="762000"/>
          </a:xfrm>
          <a:prstGeom prst="rect">
            <a:avLst/>
          </a:prstGeom>
          <a:noFill/>
        </p:spPr>
      </p:pic>
      <p:pic>
        <p:nvPicPr>
          <p:cNvPr id="41" name="Picture 8" descr="Image result for simple flashing light 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8118" y="3886200"/>
            <a:ext cx="721282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3" grpId="0"/>
      <p:bldP spid="34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2200" y="1371600"/>
            <a:ext cx="5791200" cy="5760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400" dirty="0" smtClean="0">
                <a:latin typeface="AR CENA" pitchFamily="2" charset="0"/>
              </a:rPr>
              <a:t>What does it mean?</a:t>
            </a:r>
            <a:endParaRPr lang="en-US" sz="4400" dirty="0">
              <a:latin typeface="AR CENA" pitchFamily="2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54102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Valuing the delayed reward less is indicative of more impulsivity</a:t>
            </a:r>
            <a:endParaRPr lang="en-US" sz="2200" dirty="0"/>
          </a:p>
        </p:txBody>
      </p:sp>
      <p:pic>
        <p:nvPicPr>
          <p:cNvPr id="50178" name="Picture 2" descr="Image result for hu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33600"/>
            <a:ext cx="4267200" cy="2927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Kieres Fig 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981200"/>
            <a:ext cx="7698656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48006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Dose (mg/kg)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Naltrexone</a:t>
            </a:r>
            <a:r>
              <a:rPr lang="en-US" sz="3200" dirty="0" smtClean="0"/>
              <a:t> Treatment: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334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did not affect how rats valued the delayed larger reward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Morphine Treatment:</a:t>
            </a:r>
            <a:endParaRPr lang="en-US" sz="3200" dirty="0"/>
          </a:p>
        </p:txBody>
      </p:sp>
      <p:pic>
        <p:nvPicPr>
          <p:cNvPr id="8" name="Picture 7" descr="Kieres Fig 1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094" y="2057400"/>
            <a:ext cx="7507706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31242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53340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appeared to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↓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the value of delayed larger rewards in rats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48006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Dose (mg/kg)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43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Co-Administration Treatment: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45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reversed the effects of morphine, increasing delayed reward value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 descr="Kieres Fig 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865671"/>
            <a:ext cx="4343400" cy="342729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733800" y="2209800"/>
            <a:ext cx="1752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33800" y="22098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6400" y="22098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8200" y="20574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18288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6400" y="2057400"/>
            <a:ext cx="838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057400"/>
            <a:ext cx="0" cy="762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24600" y="20574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3600" y="19050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16764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947672"/>
          </a:xfrm>
        </p:spPr>
        <p:txBody>
          <a:bodyPr/>
          <a:lstStyle/>
          <a:p>
            <a:r>
              <a:rPr lang="en-US" dirty="0" smtClean="0"/>
              <a:t>Morphine ↓ indifference points</a:t>
            </a:r>
          </a:p>
          <a:p>
            <a:pPr lvl="1"/>
            <a:r>
              <a:rPr lang="en-US" dirty="0" smtClean="0"/>
              <a:t>More impulsive</a:t>
            </a:r>
            <a:endParaRPr lang="en-US" dirty="0" smtClean="0"/>
          </a:p>
          <a:p>
            <a:r>
              <a:rPr lang="en-US" dirty="0" smtClean="0"/>
              <a:t>Decrease value of </a:t>
            </a:r>
            <a:r>
              <a:rPr lang="en-US" dirty="0" err="1" smtClean="0"/>
              <a:t>reinforcer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But </a:t>
            </a:r>
            <a:r>
              <a:rPr lang="en-US" dirty="0" smtClean="0">
                <a:solidFill>
                  <a:srgbClr val="00B050"/>
                </a:solidFill>
              </a:rPr>
              <a:t>morphine</a:t>
            </a:r>
            <a:r>
              <a:rPr lang="en-US" dirty="0" smtClean="0"/>
              <a:t> is thought to increase reward value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51202" name="Picture 2" descr="Image result for morphine reward circ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3200400"/>
            <a:ext cx="5048250" cy="366839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895600" y="3733800"/>
            <a:ext cx="381000" cy="2286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38400" y="3502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morphine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657600" y="4267200"/>
            <a:ext cx="76200" cy="2286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429000" y="5105400"/>
            <a:ext cx="76200" cy="2286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4648200" y="5486400"/>
            <a:ext cx="76200" cy="2286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05" y="6248401"/>
            <a:ext cx="566265" cy="314325"/>
          </a:xfrm>
          <a:prstGeom prst="rect">
            <a:avLst/>
          </a:prstGeom>
          <a:noFill/>
        </p:spPr>
      </p:pic>
      <p:pic>
        <p:nvPicPr>
          <p:cNvPr id="1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41305" y="6400801"/>
            <a:ext cx="566265" cy="314325"/>
          </a:xfrm>
          <a:prstGeom prst="rect">
            <a:avLst/>
          </a:prstGeom>
          <a:noFill/>
        </p:spPr>
      </p:pic>
      <p:pic>
        <p:nvPicPr>
          <p:cNvPr id="1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4529610" y="5917171"/>
            <a:ext cx="566265" cy="314325"/>
          </a:xfrm>
          <a:prstGeom prst="rect">
            <a:avLst/>
          </a:prstGeom>
          <a:noFill/>
        </p:spPr>
      </p:pic>
      <p:pic>
        <p:nvPicPr>
          <p:cNvPr id="15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81935" y="5764771"/>
            <a:ext cx="566265" cy="314325"/>
          </a:xfrm>
          <a:prstGeom prst="rect">
            <a:avLst/>
          </a:prstGeom>
          <a:noFill/>
        </p:spPr>
      </p:pic>
      <p:pic>
        <p:nvPicPr>
          <p:cNvPr id="16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135" y="5917171"/>
            <a:ext cx="566265" cy="314325"/>
          </a:xfrm>
          <a:prstGeom prst="rect">
            <a:avLst/>
          </a:prstGeom>
          <a:noFill/>
        </p:spPr>
      </p:pic>
      <p:pic>
        <p:nvPicPr>
          <p:cNvPr id="17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105" y="5715001"/>
            <a:ext cx="566265" cy="31432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934200" y="49162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Reward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109472"/>
          </a:xfrm>
        </p:spPr>
        <p:txBody>
          <a:bodyPr/>
          <a:lstStyle/>
          <a:p>
            <a:r>
              <a:rPr lang="en-US" dirty="0" smtClean="0"/>
              <a:t>Morphine altered perception of time?</a:t>
            </a:r>
          </a:p>
          <a:p>
            <a:pPr lvl="1"/>
            <a:r>
              <a:rPr lang="en-US" dirty="0" smtClean="0"/>
              <a:t>Delay is longer for morphine group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63490" name="Picture 2" descr="Image result for perception of 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590800"/>
            <a:ext cx="280035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414272"/>
          </a:xfrm>
        </p:spPr>
        <p:txBody>
          <a:bodyPr/>
          <a:lstStyle/>
          <a:p>
            <a:r>
              <a:rPr lang="en-US" dirty="0" smtClean="0"/>
              <a:t>Morphine interferes with working memory?</a:t>
            </a:r>
          </a:p>
          <a:p>
            <a:pPr lvl="1"/>
            <a:r>
              <a:rPr lang="en-US" dirty="0" smtClean="0"/>
              <a:t>Like DA antagonists </a:t>
            </a:r>
            <a:r>
              <a:rPr lang="en-US" sz="1800" dirty="0" smtClean="0"/>
              <a:t>(</a:t>
            </a:r>
            <a:r>
              <a:rPr lang="en-US" sz="1800" dirty="0" err="1" smtClean="0"/>
              <a:t>Sawaguchi</a:t>
            </a:r>
            <a:r>
              <a:rPr lang="en-US" sz="1800" dirty="0" smtClean="0"/>
              <a:t>, 2000)</a:t>
            </a:r>
          </a:p>
          <a:p>
            <a:pPr lvl="1"/>
            <a:r>
              <a:rPr lang="en-US" dirty="0" smtClean="0"/>
              <a:t>And alcohol </a:t>
            </a:r>
            <a:r>
              <a:rPr lang="en-US" sz="1800" dirty="0" smtClean="0"/>
              <a:t>(de Oliveira and Nakamura-Palacios, 2003)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64514" name="Picture 2" descr="Image result for impaired mem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186" y="2971799"/>
            <a:ext cx="5980814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1.  Motivation</a:t>
            </a:r>
          </a:p>
          <a:p>
            <a:pPr marL="624078" indent="-514350">
              <a:buNone/>
            </a:pPr>
            <a:r>
              <a:rPr lang="en-US" dirty="0" smtClean="0"/>
              <a:t>	</a:t>
            </a:r>
            <a:r>
              <a:rPr lang="en-US" dirty="0" smtClean="0"/>
              <a:t>	-Involves Reward Circuitry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18434" name="Picture 2" descr="Image result for motiv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505075"/>
            <a:ext cx="4421103" cy="3895725"/>
          </a:xfrm>
          <a:prstGeom prst="rect">
            <a:avLst/>
          </a:prstGeom>
          <a:noFill/>
        </p:spPr>
      </p:pic>
      <p:pic>
        <p:nvPicPr>
          <p:cNvPr id="10" name="Picture 4" descr="http://upload.wikimedia.org/wikipedia/en/8/88/Dopamineseraton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452687"/>
            <a:ext cx="586740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Naltrexone</a:t>
            </a:r>
            <a:r>
              <a:rPr lang="en-US" sz="3200" dirty="0" smtClean="0"/>
              <a:t> Treatment: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334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↑ the time it took rats to start trial sessions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 descr="Kieres Fig 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1667" y="1916170"/>
            <a:ext cx="3855333" cy="3189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0" y="19050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27432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Morphine Treatment:</a:t>
            </a:r>
            <a:endParaRPr lang="en-US" sz="3200" dirty="0"/>
          </a:p>
        </p:txBody>
      </p:sp>
      <p:pic>
        <p:nvPicPr>
          <p:cNvPr id="7" name="Picture 6" descr="Kieres Fig 1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901022"/>
            <a:ext cx="3962399" cy="3310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29718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2860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19812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5334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↑ the time it took rats to start trial sessions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Kieres Fig 2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1" y="1873155"/>
            <a:ext cx="4267199" cy="36303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43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Co-Administration Treatment: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542186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with morphine on the time to start trials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879684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955884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5000" y="17526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686800" cy="141427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Morphine reduces motivation?</a:t>
            </a:r>
          </a:p>
          <a:p>
            <a:r>
              <a:rPr lang="en-US" dirty="0" err="1" smtClean="0"/>
              <a:t>Naltrexone</a:t>
            </a:r>
            <a:r>
              <a:rPr lang="en-US" dirty="0" smtClean="0"/>
              <a:t> suppresses motivation for food/drink?</a:t>
            </a:r>
          </a:p>
          <a:p>
            <a:pPr lvl="1"/>
            <a:r>
              <a:rPr lang="en-US" dirty="0" smtClean="0"/>
              <a:t>Non-specific performance impairment?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61444" name="Picture 4" descr="Image result for lack of motiv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60077"/>
            <a:ext cx="2895600" cy="3516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Naltrexone</a:t>
            </a:r>
            <a:r>
              <a:rPr lang="en-US" sz="3200" dirty="0" smtClean="0"/>
              <a:t> Treatment: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334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↑ the time it took rats to choose between rewards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11" descr="Kieres Fig 1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4566" y="1845032"/>
            <a:ext cx="4268634" cy="3412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800" y="1879684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0574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54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Morphine Treatment:</a:t>
            </a:r>
            <a:endParaRPr lang="en-US" sz="3200" dirty="0"/>
          </a:p>
        </p:txBody>
      </p:sp>
      <p:pic>
        <p:nvPicPr>
          <p:cNvPr id="11" name="Picture 10" descr="Kieres Fig 1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802822"/>
            <a:ext cx="4419600" cy="3493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5334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↓ the time it took rats to choose between rewards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32766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35814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Kieres Fig 2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399" y="1954622"/>
            <a:ext cx="4495801" cy="34979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43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Co-Administration Treatment: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421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reversed the effects of morphine, increasing the choice latency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33800" y="2209800"/>
            <a:ext cx="1752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33800" y="22098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6400" y="22098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8200" y="20574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18288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6400" y="2057400"/>
            <a:ext cx="838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057400"/>
            <a:ext cx="0" cy="762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24600" y="20574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3600" y="1905000"/>
            <a:ext cx="0" cy="152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1676400"/>
            <a:ext cx="83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957072"/>
          </a:xfrm>
        </p:spPr>
        <p:txBody>
          <a:bodyPr/>
          <a:lstStyle/>
          <a:p>
            <a:r>
              <a:rPr lang="en-US" dirty="0" smtClean="0"/>
              <a:t>Morphine decreases decision time</a:t>
            </a:r>
          </a:p>
          <a:p>
            <a:pPr lvl="1"/>
            <a:r>
              <a:rPr lang="en-US" dirty="0" smtClean="0"/>
              <a:t>Characteristic of impulsivity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62466" name="Picture 2" descr="Image result for impuls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775" y="3171186"/>
            <a:ext cx="1959687" cy="269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633472"/>
          </a:xfrm>
        </p:spPr>
        <p:txBody>
          <a:bodyPr/>
          <a:lstStyle/>
          <a:p>
            <a:r>
              <a:rPr lang="en-US" dirty="0" smtClean="0"/>
              <a:t>1. An influence of </a:t>
            </a:r>
            <a:r>
              <a:rPr lang="en-US" dirty="0" err="1" smtClean="0"/>
              <a:t>opioids</a:t>
            </a:r>
            <a:r>
              <a:rPr lang="en-US" dirty="0" smtClean="0"/>
              <a:t> on decision-making </a:t>
            </a:r>
            <a:endParaRPr lang="en-US" dirty="0" smtClean="0"/>
          </a:p>
          <a:p>
            <a:pPr lvl="1"/>
            <a:r>
              <a:rPr lang="en-US" dirty="0" smtClean="0"/>
              <a:t>Morphine influences decision-making</a:t>
            </a:r>
          </a:p>
          <a:p>
            <a:pPr lvl="1"/>
            <a:r>
              <a:rPr lang="en-US" dirty="0" smtClean="0"/>
              <a:t>Morphine is a strong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-</a:t>
            </a:r>
            <a:r>
              <a:rPr lang="en-US" dirty="0" err="1" smtClean="0">
                <a:latin typeface="Calibri"/>
                <a:cs typeface="Calibri"/>
              </a:rPr>
              <a:t>opioid</a:t>
            </a:r>
            <a:r>
              <a:rPr lang="en-US" dirty="0" smtClean="0">
                <a:latin typeface="Calibri"/>
                <a:cs typeface="Calibri"/>
              </a:rPr>
              <a:t> receptor agonist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Endogenous </a:t>
            </a:r>
            <a:r>
              <a:rPr lang="en-US" dirty="0" err="1" smtClean="0">
                <a:latin typeface="Calibri"/>
                <a:cs typeface="Calibri"/>
              </a:rPr>
              <a:t>opioids</a:t>
            </a:r>
            <a:r>
              <a:rPr lang="en-US" dirty="0" smtClean="0">
                <a:latin typeface="Calibri"/>
                <a:cs typeface="Calibri"/>
              </a:rPr>
              <a:t> likely have a similar (but perhaps less dramatic) influence on decision-making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mage result for man with thought b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2590800"/>
            <a:ext cx="4004434" cy="2667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6430" y="2259570"/>
            <a:ext cx="566265" cy="3143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419600" y="395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81000" y="53340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Freestyle Script" pitchFamily="66" charset="0"/>
              </a:rPr>
              <a:t>Memory</a:t>
            </a:r>
          </a:p>
        </p:txBody>
      </p:sp>
      <p:pic>
        <p:nvPicPr>
          <p:cNvPr id="2663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743200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5800" y="2895600"/>
            <a:ext cx="566265" cy="314325"/>
          </a:xfrm>
          <a:prstGeom prst="rect">
            <a:avLst/>
          </a:prstGeom>
          <a:noFill/>
        </p:spPr>
      </p:pic>
      <p:pic>
        <p:nvPicPr>
          <p:cNvPr id="1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H="1">
            <a:off x="474105" y="2411970"/>
            <a:ext cx="566265" cy="314325"/>
          </a:xfrm>
          <a:prstGeom prst="rect">
            <a:avLst/>
          </a:prstGeom>
          <a:noFill/>
        </p:spPr>
      </p:pic>
      <p:pic>
        <p:nvPicPr>
          <p:cNvPr id="15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630" y="2411970"/>
            <a:ext cx="566265" cy="314325"/>
          </a:xfrm>
          <a:prstGeom prst="rect">
            <a:avLst/>
          </a:prstGeom>
          <a:noFill/>
        </p:spPr>
      </p:pic>
      <p:pic>
        <p:nvPicPr>
          <p:cNvPr id="16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09800"/>
            <a:ext cx="566265" cy="314325"/>
          </a:xfrm>
          <a:prstGeom prst="rect">
            <a:avLst/>
          </a:prstGeom>
          <a:noFill/>
        </p:spPr>
      </p:pic>
      <p:pic>
        <p:nvPicPr>
          <p:cNvPr id="66564" name="Picture 4" descr="Image result for transparent background su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1" y="2743200"/>
            <a:ext cx="380999" cy="760064"/>
          </a:xfrm>
          <a:prstGeom prst="rect">
            <a:avLst/>
          </a:prstGeom>
          <a:noFill/>
        </p:spPr>
      </p:pic>
      <p:pic>
        <p:nvPicPr>
          <p:cNvPr id="66568" name="Picture 8" descr="Image result for make america great neck t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95800"/>
            <a:ext cx="2209800" cy="2209800"/>
          </a:xfrm>
          <a:prstGeom prst="rect">
            <a:avLst/>
          </a:prstGeom>
          <a:noFill/>
        </p:spPr>
      </p:pic>
      <p:pic>
        <p:nvPicPr>
          <p:cNvPr id="66570" name="Picture 10" descr="Image result for bernie sanders bow t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2162174"/>
            <a:ext cx="2247900" cy="1495426"/>
          </a:xfrm>
          <a:prstGeom prst="rect">
            <a:avLst/>
          </a:prstGeom>
          <a:noFill/>
        </p:spPr>
      </p:pic>
      <p:pic>
        <p:nvPicPr>
          <p:cNvPr id="66572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3733801"/>
            <a:ext cx="1051674" cy="381000"/>
          </a:xfrm>
          <a:prstGeom prst="rect">
            <a:avLst/>
          </a:prstGeom>
          <a:noFill/>
        </p:spPr>
      </p:pic>
      <p:pic>
        <p:nvPicPr>
          <p:cNvPr id="48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27122">
            <a:off x="1905000" y="4191000"/>
            <a:ext cx="1051674" cy="381000"/>
          </a:xfrm>
          <a:prstGeom prst="rect">
            <a:avLst/>
          </a:prstGeom>
          <a:noFill/>
        </p:spPr>
      </p:pic>
      <p:pic>
        <p:nvPicPr>
          <p:cNvPr id="63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50956">
            <a:off x="1623821" y="4660488"/>
            <a:ext cx="1051674" cy="381000"/>
          </a:xfrm>
          <a:prstGeom prst="rect">
            <a:avLst/>
          </a:prstGeom>
          <a:noFill/>
        </p:spPr>
      </p:pic>
      <p:pic>
        <p:nvPicPr>
          <p:cNvPr id="64" name="Picture 4" descr="Image result for transparent background sui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9295" y="2438399"/>
            <a:ext cx="1717505" cy="3426293"/>
          </a:xfrm>
          <a:prstGeom prst="rect">
            <a:avLst/>
          </a:prstGeom>
          <a:noFill/>
        </p:spPr>
      </p:pic>
      <p:pic>
        <p:nvPicPr>
          <p:cNvPr id="65" name="Picture 10" descr="Image result for bernie sanders bow t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2895600"/>
            <a:ext cx="685800" cy="456231"/>
          </a:xfrm>
          <a:prstGeom prst="rect">
            <a:avLst/>
          </a:prstGeom>
          <a:noFill/>
        </p:spPr>
      </p:pic>
      <p:pic>
        <p:nvPicPr>
          <p:cNvPr id="66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392311">
            <a:off x="2420107" y="3886200"/>
            <a:ext cx="1051674" cy="381000"/>
          </a:xfrm>
          <a:prstGeom prst="rect">
            <a:avLst/>
          </a:prstGeom>
          <a:noFill/>
        </p:spPr>
      </p:pic>
      <p:pic>
        <p:nvPicPr>
          <p:cNvPr id="67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19433">
            <a:off x="2572507" y="4343399"/>
            <a:ext cx="1051674" cy="381000"/>
          </a:xfrm>
          <a:prstGeom prst="rect">
            <a:avLst/>
          </a:prstGeom>
          <a:noFill/>
        </p:spPr>
      </p:pic>
      <p:pic>
        <p:nvPicPr>
          <p:cNvPr id="68" name="Picture 12" descr="Image result for endorph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43267">
            <a:off x="2291328" y="4812887"/>
            <a:ext cx="1051674" cy="381000"/>
          </a:xfrm>
          <a:prstGeom prst="rect">
            <a:avLst/>
          </a:prstGeom>
          <a:noFill/>
        </p:spPr>
      </p:pic>
      <p:pic>
        <p:nvPicPr>
          <p:cNvPr id="69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43993">
            <a:off x="73419" y="2001759"/>
            <a:ext cx="566265" cy="314325"/>
          </a:xfrm>
          <a:prstGeom prst="rect">
            <a:avLst/>
          </a:prstGeom>
          <a:noFill/>
        </p:spPr>
      </p:pic>
      <p:pic>
        <p:nvPicPr>
          <p:cNvPr id="7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3993">
            <a:off x="123189" y="2485389"/>
            <a:ext cx="566265" cy="314325"/>
          </a:xfrm>
          <a:prstGeom prst="rect">
            <a:avLst/>
          </a:prstGeom>
          <a:noFill/>
        </p:spPr>
      </p:pic>
      <p:pic>
        <p:nvPicPr>
          <p:cNvPr id="71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3993" flipH="1">
            <a:off x="732789" y="2637789"/>
            <a:ext cx="566265" cy="314325"/>
          </a:xfrm>
          <a:prstGeom prst="rect">
            <a:avLst/>
          </a:prstGeom>
          <a:noFill/>
        </p:spPr>
      </p:pic>
      <p:pic>
        <p:nvPicPr>
          <p:cNvPr id="7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43993" flipH="1">
            <a:off x="521094" y="2154159"/>
            <a:ext cx="566265" cy="314325"/>
          </a:xfrm>
          <a:prstGeom prst="rect">
            <a:avLst/>
          </a:prstGeom>
          <a:noFill/>
        </p:spPr>
      </p:pic>
      <p:pic>
        <p:nvPicPr>
          <p:cNvPr id="7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3993">
            <a:off x="911619" y="2154159"/>
            <a:ext cx="566265" cy="314325"/>
          </a:xfrm>
          <a:prstGeom prst="rect">
            <a:avLst/>
          </a:prstGeom>
          <a:noFill/>
        </p:spPr>
      </p:pic>
      <p:pic>
        <p:nvPicPr>
          <p:cNvPr id="7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3993">
            <a:off x="275589" y="1951989"/>
            <a:ext cx="566265" cy="314325"/>
          </a:xfrm>
          <a:prstGeom prst="rect">
            <a:avLst/>
          </a:prstGeom>
          <a:noFill/>
        </p:spPr>
      </p:pic>
      <p:pic>
        <p:nvPicPr>
          <p:cNvPr id="75" name="Picture 8" descr="Image result for make america great neck ti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91400" y="2971800"/>
            <a:ext cx="838200" cy="838200"/>
          </a:xfrm>
          <a:prstGeom prst="rect">
            <a:avLst/>
          </a:prstGeom>
          <a:noFill/>
        </p:spPr>
      </p:pic>
      <p:pic>
        <p:nvPicPr>
          <p:cNvPr id="26640" name="Picture 16" descr="Image result for curved arrow transparent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1867828" y="4495800"/>
            <a:ext cx="6133171" cy="1676400"/>
          </a:xfrm>
          <a:prstGeom prst="rect">
            <a:avLst/>
          </a:prstGeom>
          <a:noFill/>
        </p:spPr>
      </p:pic>
      <p:pic>
        <p:nvPicPr>
          <p:cNvPr id="66574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5181600"/>
            <a:ext cx="1219200" cy="1157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1.  Motivation</a:t>
            </a:r>
          </a:p>
          <a:p>
            <a:pPr marL="624078" indent="-514350">
              <a:buNone/>
            </a:pPr>
            <a:r>
              <a:rPr lang="en-US" dirty="0" smtClean="0"/>
              <a:t>	</a:t>
            </a:r>
            <a:r>
              <a:rPr lang="en-US" dirty="0" smtClean="0"/>
              <a:t>	-Involves Reward Circuitry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5" name="Picture 4" descr="direct and indirect pathw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57450"/>
            <a:ext cx="5967413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irect pathway striatu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533650"/>
            <a:ext cx="58674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32004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3581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70C0"/>
                </a:solidFill>
              </a:rPr>
              <a:t>NAc</a:t>
            </a:r>
            <a:endParaRPr lang="en-US" sz="1400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C00000"/>
                </a:solidFill>
              </a:rPr>
              <a:t>VTA </a:t>
            </a:r>
            <a:r>
              <a:rPr lang="en-US" sz="1200" dirty="0" smtClean="0"/>
              <a:t>= Ventral </a:t>
            </a:r>
            <a:r>
              <a:rPr lang="en-US" sz="1200" dirty="0" err="1" smtClean="0"/>
              <a:t>Tegmental</a:t>
            </a:r>
            <a:r>
              <a:rPr lang="en-US" sz="1200" dirty="0" smtClean="0"/>
              <a:t> Area; </a:t>
            </a:r>
            <a:r>
              <a:rPr lang="en-US" sz="1200" dirty="0" err="1" smtClean="0">
                <a:solidFill>
                  <a:srgbClr val="0070C0"/>
                </a:solidFill>
              </a:rPr>
              <a:t>NAc</a:t>
            </a:r>
            <a:r>
              <a:rPr lang="en-US" sz="1200" dirty="0" smtClean="0"/>
              <a:t> = Nucleus </a:t>
            </a:r>
            <a:r>
              <a:rPr lang="en-US" sz="1200" dirty="0" err="1" smtClean="0"/>
              <a:t>Accumbens</a:t>
            </a:r>
            <a:endParaRPr lang="en-US" sz="1200" dirty="0"/>
          </a:p>
        </p:txBody>
      </p:sp>
      <p:pic>
        <p:nvPicPr>
          <p:cNvPr id="10" name="Picture 4" descr="http://upload.wikimedia.org/wikipedia/en/8/88/Dopamineseraton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452687"/>
            <a:ext cx="586740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…But what about depression?</a:t>
            </a:r>
            <a:endParaRPr lang="en-US" dirty="0"/>
          </a:p>
        </p:txBody>
      </p:sp>
      <p:pic>
        <p:nvPicPr>
          <p:cNvPr id="68612" name="Picture 4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172200" cy="4690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smtClean="0"/>
              <a:t>An influence of </a:t>
            </a:r>
            <a:r>
              <a:rPr lang="en-US" dirty="0" err="1" smtClean="0"/>
              <a:t>opioids</a:t>
            </a:r>
            <a:r>
              <a:rPr lang="en-US" dirty="0" smtClean="0"/>
              <a:t> on depression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9050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role for the mu </a:t>
            </a:r>
            <a:r>
              <a:rPr lang="en-US" sz="3200" dirty="0" err="1" smtClean="0"/>
              <a:t>opioid</a:t>
            </a:r>
            <a:r>
              <a:rPr lang="en-US" sz="3200" dirty="0" smtClean="0"/>
              <a:t> receptor in the antidepressant effects of </a:t>
            </a:r>
            <a:r>
              <a:rPr lang="en-US" sz="3200" dirty="0" err="1" smtClean="0"/>
              <a:t>buprenorphine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304800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Robinson, S. A., Erickson, </a:t>
            </a:r>
            <a:r>
              <a:rPr lang="en-US" sz="1600" dirty="0"/>
              <a:t>R</a:t>
            </a:r>
            <a:r>
              <a:rPr lang="en-US" sz="1600" dirty="0" smtClean="0"/>
              <a:t>. L., Browne, </a:t>
            </a:r>
            <a:r>
              <a:rPr lang="en-US" sz="1600" dirty="0"/>
              <a:t>C</a:t>
            </a:r>
            <a:r>
              <a:rPr lang="en-US" sz="1600" dirty="0" smtClean="0"/>
              <a:t>. A., &amp; </a:t>
            </a:r>
            <a:r>
              <a:rPr lang="en-US" sz="1600" dirty="0" err="1" smtClean="0"/>
              <a:t>Lucki</a:t>
            </a:r>
            <a:r>
              <a:rPr lang="en-US" sz="1600" dirty="0" smtClean="0"/>
              <a:t>, </a:t>
            </a:r>
            <a:r>
              <a:rPr lang="en-US" sz="1600" dirty="0"/>
              <a:t>I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70658" name="Picture 2" descr="Image result for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429000"/>
            <a:ext cx="5895975" cy="331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718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↑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Stress → ↑ </a:t>
            </a:r>
            <a:r>
              <a:rPr lang="en-US" dirty="0" err="1" smtClean="0">
                <a:latin typeface="Calibri"/>
                <a:cs typeface="Calibri"/>
              </a:rPr>
              <a:t>Dynorphin</a:t>
            </a:r>
            <a:r>
              <a:rPr lang="en-US" dirty="0" smtClean="0">
                <a:latin typeface="Calibri"/>
                <a:cs typeface="Calibri"/>
              </a:rPr>
              <a:t> → ↑</a:t>
            </a:r>
            <a:r>
              <a:rPr lang="en-US" dirty="0" err="1" smtClean="0">
                <a:latin typeface="Calibri"/>
                <a:cs typeface="Calibri"/>
              </a:rPr>
              <a:t>Dysphoria</a:t>
            </a:r>
            <a:r>
              <a:rPr lang="en-US" dirty="0" smtClean="0">
                <a:latin typeface="Calibri"/>
                <a:cs typeface="Calibri"/>
              </a:rPr>
              <a:t> and Depression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Remember: </a:t>
            </a:r>
            <a:r>
              <a:rPr lang="en-US" dirty="0" err="1" smtClean="0">
                <a:latin typeface="Calibri"/>
                <a:cs typeface="Calibri"/>
              </a:rPr>
              <a:t>Dynorphin</a:t>
            </a:r>
            <a:r>
              <a:rPr lang="en-US" dirty="0" smtClean="0">
                <a:latin typeface="Calibri"/>
                <a:cs typeface="Calibri"/>
              </a:rPr>
              <a:t> works 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Κ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opioid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receptors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Buprenorphine</a:t>
            </a:r>
            <a:r>
              <a:rPr lang="en-US" dirty="0" smtClean="0"/>
              <a:t> (BPN)</a:t>
            </a:r>
          </a:p>
          <a:p>
            <a:pPr lvl="1"/>
            <a:r>
              <a:rPr lang="en-US" dirty="0" smtClean="0"/>
              <a:t>Alleviates depression</a:t>
            </a:r>
          </a:p>
          <a:p>
            <a:pPr lvl="2"/>
            <a:r>
              <a:rPr lang="en-US" dirty="0" smtClean="0"/>
              <a:t>Suppressing suicidal thoughts</a:t>
            </a:r>
          </a:p>
          <a:p>
            <a:pPr lvl="1"/>
            <a:r>
              <a:rPr lang="en-US" dirty="0" smtClean="0"/>
              <a:t>Thought to be </a:t>
            </a:r>
            <a:r>
              <a:rPr lang="el-GR" dirty="0" smtClean="0"/>
              <a:t>Κ</a:t>
            </a:r>
            <a:r>
              <a:rPr lang="en-US" dirty="0" smtClean="0"/>
              <a:t>-</a:t>
            </a:r>
            <a:r>
              <a:rPr lang="en-US" dirty="0" err="1" smtClean="0"/>
              <a:t>opioid</a:t>
            </a:r>
            <a:r>
              <a:rPr lang="en-US" dirty="0" smtClean="0"/>
              <a:t> receptor (</a:t>
            </a:r>
            <a:r>
              <a:rPr lang="en-US" dirty="0" smtClean="0">
                <a:solidFill>
                  <a:srgbClr val="0070C0"/>
                </a:solidFill>
              </a:rPr>
              <a:t>KOR</a:t>
            </a:r>
            <a:r>
              <a:rPr lang="en-US" dirty="0" smtClean="0"/>
              <a:t>) antagonist</a:t>
            </a:r>
          </a:p>
          <a:p>
            <a:pPr lvl="2"/>
            <a:r>
              <a:rPr lang="en-US" dirty="0" smtClean="0"/>
              <a:t>And a </a:t>
            </a:r>
            <a:r>
              <a:rPr lang="en-US" dirty="0" smtClean="0">
                <a:latin typeface="Calibri"/>
                <a:cs typeface="Calibri"/>
              </a:rPr>
              <a:t>µ-</a:t>
            </a:r>
            <a:r>
              <a:rPr lang="en-US" dirty="0" err="1" smtClean="0">
                <a:latin typeface="Calibri"/>
                <a:cs typeface="Calibri"/>
              </a:rPr>
              <a:t>opioid</a:t>
            </a:r>
            <a:r>
              <a:rPr lang="en-US" dirty="0" smtClean="0">
                <a:latin typeface="Calibri"/>
                <a:cs typeface="Calibri"/>
              </a:rPr>
              <a:t> receptor (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MOR</a:t>
            </a:r>
            <a:r>
              <a:rPr lang="en-US" dirty="0" smtClean="0">
                <a:latin typeface="Calibri"/>
                <a:cs typeface="Calibri"/>
              </a:rPr>
              <a:t>) agonist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Work at </a:t>
            </a:r>
            <a:r>
              <a:rPr lang="en-US" dirty="0" smtClean="0">
                <a:solidFill>
                  <a:srgbClr val="0070C0"/>
                </a:solidFill>
                <a:latin typeface="Calibri"/>
                <a:cs typeface="Calibri"/>
              </a:rPr>
              <a:t>KOR</a:t>
            </a:r>
            <a:r>
              <a:rPr lang="en-US" dirty="0" smtClean="0">
                <a:latin typeface="Calibri"/>
                <a:cs typeface="Calibri"/>
              </a:rPr>
              <a:t> for antidepressant effects?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69634" name="Picture 2" descr="Image result for increase str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412" y="2363750"/>
            <a:ext cx="3200788" cy="2132050"/>
          </a:xfrm>
          <a:prstGeom prst="rect">
            <a:avLst/>
          </a:prstGeom>
          <a:noFill/>
        </p:spPr>
      </p:pic>
      <p:pic>
        <p:nvPicPr>
          <p:cNvPr id="69636" name="Picture 4" descr="Image result for reduce depre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601" y="5257800"/>
            <a:ext cx="2520999" cy="1676400"/>
          </a:xfrm>
          <a:prstGeom prst="rect">
            <a:avLst/>
          </a:prstGeom>
          <a:noFill/>
        </p:spPr>
      </p:pic>
      <p:pic>
        <p:nvPicPr>
          <p:cNvPr id="69638" name="Picture 6" descr="Image result for buprenorph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47900"/>
            <a:ext cx="990600" cy="148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4843272"/>
          </a:xfrm>
        </p:spPr>
        <p:txBody>
          <a:bodyPr>
            <a:normAutofit/>
          </a:bodyPr>
          <a:lstStyle/>
          <a:p>
            <a:pPr marL="624078" indent="-514350">
              <a:buAutoNum type="arabicParenR"/>
            </a:pPr>
            <a:r>
              <a:rPr lang="en-US" dirty="0" smtClean="0"/>
              <a:t>What is the precise </a:t>
            </a:r>
            <a:r>
              <a:rPr lang="en-US" dirty="0" err="1" smtClean="0"/>
              <a:t>pharmacodynamic</a:t>
            </a:r>
            <a:r>
              <a:rPr lang="en-US" dirty="0" smtClean="0"/>
              <a:t> action of BPN?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How does BPN induce behavioral responses?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Goals: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962400" y="1706880"/>
            <a:ext cx="1371599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19600" y="11678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" pitchFamily="18" charset="0"/>
              </a:rPr>
              <a:t>?</a:t>
            </a:r>
            <a:endParaRPr lang="en-US" sz="3200" b="1" dirty="0">
              <a:latin typeface="Century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66800" y="49530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4800" y="46482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+</a:t>
            </a:r>
            <a:endParaRPr lang="en-US" sz="4400" b="1" dirty="0">
              <a:latin typeface="Century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91200" y="5036641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48400" y="44196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20" name="Picture 6" descr="Image result for bupren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990600" cy="1485900"/>
          </a:xfrm>
          <a:prstGeom prst="rect">
            <a:avLst/>
          </a:prstGeom>
          <a:noFill/>
        </p:spPr>
      </p:pic>
      <p:sp>
        <p:nvSpPr>
          <p:cNvPr id="21" name="Right Arrow 20"/>
          <p:cNvSpPr/>
          <p:nvPr/>
        </p:nvSpPr>
        <p:spPr>
          <a:xfrm>
            <a:off x="3962400" y="2468880"/>
            <a:ext cx="1371599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19600" y="19298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" pitchFamily="18" charset="0"/>
              </a:rPr>
              <a:t>?</a:t>
            </a:r>
            <a:endParaRPr lang="en-US" sz="3200" b="1" dirty="0"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152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</a:t>
            </a:r>
            <a:r>
              <a:rPr lang="en-US" dirty="0" smtClean="0">
                <a:solidFill>
                  <a:srgbClr val="0070C0"/>
                </a:solidFill>
              </a:rPr>
              <a:t>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22976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5" name="Picture 6" descr="Image result for bupren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4267200"/>
            <a:ext cx="965200" cy="1447800"/>
          </a:xfrm>
          <a:prstGeom prst="rect">
            <a:avLst/>
          </a:prstGeom>
          <a:noFill/>
        </p:spPr>
      </p:pic>
      <p:pic>
        <p:nvPicPr>
          <p:cNvPr id="26" name="Picture 2" descr="Image result for increase st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4572000"/>
            <a:ext cx="1487160" cy="990600"/>
          </a:xfrm>
          <a:prstGeom prst="rect">
            <a:avLst/>
          </a:prstGeom>
          <a:noFill/>
        </p:spPr>
      </p:pic>
      <p:pic>
        <p:nvPicPr>
          <p:cNvPr id="71682" name="Picture 2" descr="Image result for yummy fo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95800"/>
            <a:ext cx="915176" cy="1219200"/>
          </a:xfrm>
          <a:prstGeom prst="rect">
            <a:avLst/>
          </a:prstGeom>
          <a:noFill/>
        </p:spPr>
      </p:pic>
      <p:pic>
        <p:nvPicPr>
          <p:cNvPr id="27" name="Picture 4" descr="Image result for reduce depres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201" y="4595982"/>
            <a:ext cx="1682799" cy="111901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295400" y="42026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KOR </a:t>
            </a:r>
            <a:r>
              <a:rPr lang="en-US" dirty="0" smtClean="0"/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95400" y="4583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MOR</a:t>
            </a:r>
            <a:r>
              <a:rPr lang="en-US" dirty="0" smtClean="0"/>
              <a:t> ?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5" grpId="0"/>
      <p:bldP spid="17" grpId="0" animBg="1"/>
      <p:bldP spid="18" grpId="0"/>
      <p:bldP spid="21" grpId="0" animBg="1"/>
      <p:bldP spid="22" grpId="0"/>
      <p:bldP spid="23" grpId="0"/>
      <p:bldP spid="24" grpId="0"/>
      <p:bldP spid="28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Novelty-Induced </a:t>
            </a:r>
            <a:r>
              <a:rPr lang="en-US" dirty="0" err="1" smtClean="0"/>
              <a:t>Hypophagia</a:t>
            </a:r>
            <a:r>
              <a:rPr lang="en-US" dirty="0" smtClean="0"/>
              <a:t> (NIH) Test:</a:t>
            </a:r>
          </a:p>
          <a:p>
            <a:pPr algn="ctr">
              <a:buNone/>
            </a:pPr>
            <a:r>
              <a:rPr lang="en-US" dirty="0" smtClean="0"/>
              <a:t>Training Day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0" name="Picture 6" descr="Image result for black 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9348">
            <a:off x="2891780" y="2772645"/>
            <a:ext cx="2625408" cy="2107542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766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gency FB" pitchFamily="34" charset="0"/>
              </a:rPr>
              <a:t>Mouse Home Cage</a:t>
            </a:r>
            <a:endParaRPr lang="en-US" sz="2800" dirty="0">
              <a:latin typeface="Agency FB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5181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Black" pitchFamily="34" charset="0"/>
              </a:rPr>
              <a:t>C57BL/6J</a:t>
            </a:r>
          </a:p>
          <a:p>
            <a:r>
              <a:rPr lang="en-US" sz="1200" dirty="0" err="1" smtClean="0">
                <a:latin typeface="Arial Black" pitchFamily="34" charset="0"/>
              </a:rPr>
              <a:t>Oprm</a:t>
            </a:r>
            <a:r>
              <a:rPr lang="en-US" sz="1200" baseline="30000" dirty="0" smtClean="0">
                <a:latin typeface="Arial Black" pitchFamily="34" charset="0"/>
              </a:rPr>
              <a:t>-</a:t>
            </a:r>
            <a:r>
              <a:rPr lang="en-US" sz="1200" dirty="0" smtClean="0">
                <a:latin typeface="Arial Black" pitchFamily="34" charset="0"/>
              </a:rPr>
              <a:t>/</a:t>
            </a:r>
            <a:r>
              <a:rPr lang="en-US" sz="1200" baseline="-25000" dirty="0" smtClean="0">
                <a:latin typeface="Arial Black" pitchFamily="34" charset="0"/>
              </a:rPr>
              <a:t>-</a:t>
            </a:r>
          </a:p>
          <a:p>
            <a:r>
              <a:rPr lang="en-US" sz="1200" dirty="0" err="1" smtClean="0">
                <a:latin typeface="Arial Black" pitchFamily="34" charset="0"/>
              </a:rPr>
              <a:t>Oprk</a:t>
            </a:r>
            <a:r>
              <a:rPr lang="en-US" sz="1200" baseline="30000" dirty="0" smtClean="0">
                <a:latin typeface="Arial Black" pitchFamily="34" charset="0"/>
              </a:rPr>
              <a:t>-</a:t>
            </a:r>
            <a:r>
              <a:rPr lang="en-US" sz="1200" dirty="0" smtClean="0">
                <a:latin typeface="Arial Black" pitchFamily="34" charset="0"/>
              </a:rPr>
              <a:t>/</a:t>
            </a:r>
            <a:r>
              <a:rPr lang="en-US" sz="1200" baseline="-25000" dirty="0" smtClean="0">
                <a:latin typeface="Arial Black" pitchFamily="34" charset="0"/>
              </a:rPr>
              <a:t>-</a:t>
            </a:r>
            <a:endParaRPr lang="en-US" sz="1200" baseline="-25000" dirty="0">
              <a:latin typeface="Arial Black" pitchFamily="34" charset="0"/>
            </a:endParaRPr>
          </a:p>
        </p:txBody>
      </p:sp>
      <p:pic>
        <p:nvPicPr>
          <p:cNvPr id="72714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900" y="1981200"/>
            <a:ext cx="1409700" cy="14097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9000" y="251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1 Hour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26670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Requirements for Experimental Participation:</a:t>
            </a:r>
          </a:p>
          <a:p>
            <a:pPr marL="342900" indent="-342900">
              <a:buAutoNum type="arabicParenR"/>
            </a:pPr>
            <a:r>
              <a:rPr lang="en-US" dirty="0" smtClean="0"/>
              <a:t>Food consumed in 15 min session</a:t>
            </a:r>
          </a:p>
          <a:p>
            <a:pPr marL="342900" indent="-342900">
              <a:buAutoNum type="arabicParenR"/>
            </a:pPr>
            <a:r>
              <a:rPr lang="en-US" dirty="0" smtClean="0"/>
              <a:t>Approach food in 30 sec or less for 3 days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18519E-6 C -0.03195 0.10302 -0.06389 0.20626 -0.07604 0.18126 C -0.0882 0.15626 -0.07795 -0.12708 -0.07292 -0.15069 C -0.06788 -0.1743 -0.02986 0.00996 -0.04601 0.04005 C -0.06215 0.07015 -0.15156 0.06274 -0.16997 0.03056 C -0.18837 -0.00161 -0.15035 -0.16411 -0.15695 -0.15323 C -0.16354 -0.14235 -0.18021 0.02084 -0.2099 0.09607 C -0.23958 0.1713 -0.3342 0.32987 -0.3349 0.29862 C -0.33559 0.26737 -0.23142 -0.04698 -0.21406 -0.09189 C -0.1967 -0.1368 -0.21736 0.02269 -0.2309 0.0294 C -0.24445 0.03612 -0.26181 -0.03726 -0.29601 -0.05208 C -0.33021 -0.06689 -0.41267 -0.05856 -0.43594 -0.05995 " pathEditMode="relative" ptsTypes="aaaaaaaaaaaA">
                                      <p:cBhvr>
                                        <p:cTn id="66" dur="3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1" grpId="0"/>
      <p:bldP spid="11" grpId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obinson Fig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64957"/>
            <a:ext cx="6065887" cy="39166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Training Day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5334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Oprm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mice expressed higher latencies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8796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2514600"/>
            <a:ext cx="990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565046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Impaired Learning?</a:t>
            </a:r>
          </a:p>
          <a:p>
            <a:pPr marL="342900" indent="-342900" algn="ctr">
              <a:buAutoNum type="arabicParenR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Less Value of Food?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Novelty-Induced </a:t>
            </a:r>
            <a:r>
              <a:rPr lang="en-US" dirty="0" err="1" smtClean="0"/>
              <a:t>Hypophagia</a:t>
            </a:r>
            <a:r>
              <a:rPr lang="en-US" dirty="0" smtClean="0"/>
              <a:t> (NIH) Test:</a:t>
            </a:r>
          </a:p>
          <a:p>
            <a:pPr algn="ctr">
              <a:buNone/>
            </a:pPr>
            <a:r>
              <a:rPr lang="en-US" dirty="0" smtClean="0"/>
              <a:t>Experimental Day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Novel Cage</a:t>
            </a:r>
            <a:endParaRPr lang="en-US" sz="2800" dirty="0">
              <a:latin typeface="Agency FB" pitchFamily="34" charset="0"/>
            </a:endParaRPr>
          </a:p>
        </p:txBody>
      </p:sp>
      <p:pic>
        <p:nvPicPr>
          <p:cNvPr id="73730" name="Picture 2" descr="Image result for bright ligh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0"/>
            <a:ext cx="13716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57800" y="2609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Latency to approach food is measured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68 -8.16563E-7 C -0.17813 -0.09253 -0.24341 -0.18506 -0.21979 -0.23595 C -0.19618 -0.28684 -0.03629 -0.23826 0.02934 -0.30511 C 0.09496 -0.37196 0.15521 -0.582 0.1743 -0.63683 C 0.1934 -0.69119 0.14652 -0.64538 0.14427 -0.63428 C 0.14201 -0.62318 0.16562 -0.57553 0.16024 -0.57021 C 0.15486 -0.56488 0.11267 -0.63312 0.11232 -0.60236 C 0.11198 -0.57159 0.16771 -0.41638 0.15833 -0.38515 C 0.14878 -0.35392 0.0559 -0.39348 0.05625 -0.41453 C 0.05659 -0.43558 0.14236 -0.53504 0.16024 -0.51168 C 0.17812 -0.48832 0.18507 -0.31783 0.16319 -0.27458 C 0.14132 -0.23132 0.06649 -0.23525 0.02934 -0.25191 C -0.00782 -0.26856 -0.02604 -0.387 -0.05973 -0.37451 C -0.09341 -0.36202 -0.20782 -0.28082 -0.17275 -0.17719 C -0.13785 -0.07356 0.09635 0.16933 0.15034 0.24775 C 0.20434 0.32616 0.15521 0.30511 0.15121 0.29308 C 0.14722 0.28106 0.13385 0.20935 0.12621 0.1758 C 0.11857 0.14226 0.1309 0.08328 0.10521 0.09184 C 0.07951 0.10039 -0.02223 0.19177 -0.02778 0.22785 C -0.03334 0.26394 0.05399 0.30766 0.07135 0.30905 C 0.08871 0.31043 0.06111 0.26162 0.07621 0.23572 C 0.09132 0.20981 0.18541 0.16169 0.16232 0.15314 C 0.13923 0.14458 -0.00243 0.1573 -0.06268 0.1839 C -0.12292 0.2105 -0.17309 0.30719 -0.19966 0.31298 C -0.22622 0.31876 -0.20573 0.25561 -0.22188 0.21837 C -0.23768 0.18113 -0.28559 0.0805 -0.29566 0.08929 C -0.30591 0.09808 -0.31736 0.2371 -0.28264 0.27041 C -0.24809 0.30373 -0.09566 0.32223 -0.08872 0.28915 C -0.08177 0.25607 -0.13021 0.22554 -0.2408 0.07194 C -0.35139 -0.08166 -0.66389 -0.5244 -0.75278 -0.63289 C -0.84167 -0.74138 -0.79341 -0.58362 -0.775 -0.57969 C -0.75591 -0.57576 -0.68299 -0.60236 -0.63976 -0.60907 C -0.5967 -0.61578 -0.51077 -0.63405 -0.51684 -0.61971 C -0.52257 -0.60537 -0.63368 -0.53759 -0.6757 -0.52232 C -0.71771 -0.50705 -0.76198 -0.54198 -0.76875 -0.52764 C -0.7757 -0.5133 -0.73594 -0.44737 -0.71667 -0.43581 C -0.6974 -0.42424 -0.63872 -0.58316 -0.65278 -0.45848 C -0.66702 -0.3338 -0.78559 0.18668 -0.80087 0.31182 C -0.8158 0.43697 -0.74462 0.30118 -0.74375 0.29308 C -0.74289 0.28499 -0.81927 0.26047 -0.79566 0.26371 C -0.77205 0.26695 -0.65 0.30766 -0.60174 0.31298 C -0.55348 0.3183 -0.47761 0.32107 -0.50591 0.29586 C -0.53386 0.27065 -0.72309 0.18806 -0.77066 0.16123 C -0.81823 0.1344 -0.79931 0.11636 -0.7908 0.13463 C -0.78229 0.1529 -0.79879 0.23988 -0.71979 0.27041 C -0.6408 0.30095 -0.40087 0.34906 -0.31667 0.3183 C -0.23247 0.28753 -0.17917 0.1573 -0.21493 0.08651 C -0.25052 0.01573 -0.39011 -0.04557 -0.52969 -0.10664 " pathEditMode="relative" rAng="0" ptsTypes="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" y="-15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mtClean="0"/>
              <a:t>Novelty-Induced Hypophagia (NIH) Test:</a:t>
            </a:r>
          </a:p>
          <a:p>
            <a:pPr algn="ctr">
              <a:buNone/>
            </a:pPr>
            <a:r>
              <a:rPr lang="en-US" smtClean="0"/>
              <a:t>Experiment 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Novel Cage</a:t>
            </a:r>
            <a:endParaRPr lang="en-US" sz="2800" dirty="0">
              <a:latin typeface="Agency FB" pitchFamily="34" charset="0"/>
            </a:endParaRPr>
          </a:p>
        </p:txBody>
      </p:sp>
      <p:pic>
        <p:nvPicPr>
          <p:cNvPr id="73730" name="Picture 2" descr="Image result for bright ligh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0"/>
            <a:ext cx="13716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57800" y="2609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Latency to approach food is measured</a:t>
            </a:r>
            <a:endParaRPr lang="en-US" sz="2400" b="1" dirty="0"/>
          </a:p>
        </p:txBody>
      </p:sp>
      <p:pic>
        <p:nvPicPr>
          <p:cNvPr id="74754" name="Picture 2" descr="Image result for ip injection m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53000" y="1143000"/>
            <a:ext cx="5343525" cy="3743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67400" y="5029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Vehicle</a:t>
            </a:r>
          </a:p>
          <a:p>
            <a:pPr marL="342900" indent="-342900">
              <a:buAutoNum type="arabicParenR"/>
            </a:pPr>
            <a:r>
              <a:rPr lang="en-US" dirty="0" smtClean="0"/>
              <a:t>BPN</a:t>
            </a:r>
            <a:endParaRPr lang="en-US" dirty="0"/>
          </a:p>
        </p:txBody>
      </p:sp>
      <p:pic>
        <p:nvPicPr>
          <p:cNvPr id="11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900" y="1981200"/>
            <a:ext cx="1409700" cy="14097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9000" y="2514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24 Hours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0" grpId="1"/>
      <p:bldP spid="12" grpId="0"/>
      <p:bldP spid="1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1</a:t>
            </a:r>
            <a:endParaRPr lang="en-US" dirty="0"/>
          </a:p>
        </p:txBody>
      </p:sp>
      <p:pic>
        <p:nvPicPr>
          <p:cNvPr id="5" name="Picture 4" descr="Robinson Fig 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912" y="1260922"/>
            <a:ext cx="8474175" cy="4336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3622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2743200"/>
            <a:ext cx="990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Oprm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mice did not adjust approach latency with BPN treatment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binson Fig 2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343" y="1279973"/>
            <a:ext cx="8451313" cy="42980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27432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1727284"/>
            <a:ext cx="990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Oprm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mice did not adjust food intake with BPN treatment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1.  Motivation</a:t>
            </a:r>
          </a:p>
          <a:p>
            <a:pPr marL="624078" indent="-514350">
              <a:buNone/>
            </a:pPr>
            <a:r>
              <a:rPr lang="en-US" dirty="0" smtClean="0"/>
              <a:t>	</a:t>
            </a:r>
            <a:r>
              <a:rPr lang="en-US" dirty="0" smtClean="0"/>
              <a:t>	-Involves Reward Circuitry</a:t>
            </a:r>
          </a:p>
          <a:p>
            <a:pPr marL="624078" indent="-514350">
              <a:buNone/>
            </a:pPr>
            <a:r>
              <a:rPr lang="en-US" dirty="0" smtClean="0"/>
              <a:t>		</a:t>
            </a:r>
            <a:r>
              <a:rPr lang="en-US" dirty="0" smtClean="0"/>
              <a:t>	-Influenced by drugs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5" name="Picture 4" descr="direct and indirect pathwa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57450"/>
            <a:ext cx="5967413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32004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3581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70C0"/>
                </a:solidFill>
              </a:rPr>
              <a:t>NAc</a:t>
            </a:r>
            <a:endParaRPr lang="en-US" sz="1400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C00000"/>
                </a:solidFill>
              </a:rPr>
              <a:t>VTA </a:t>
            </a:r>
            <a:r>
              <a:rPr lang="en-US" sz="1200" dirty="0" smtClean="0"/>
              <a:t>= Ventral </a:t>
            </a:r>
            <a:r>
              <a:rPr lang="en-US" sz="1200" dirty="0" err="1" smtClean="0"/>
              <a:t>Tegmental</a:t>
            </a:r>
            <a:r>
              <a:rPr lang="en-US" sz="1200" dirty="0" smtClean="0"/>
              <a:t> Area; </a:t>
            </a:r>
            <a:r>
              <a:rPr lang="en-US" sz="1200" dirty="0" err="1" smtClean="0">
                <a:solidFill>
                  <a:srgbClr val="0070C0"/>
                </a:solidFill>
              </a:rPr>
              <a:t>NAc</a:t>
            </a:r>
            <a:r>
              <a:rPr lang="en-US" sz="1200" dirty="0" smtClean="0"/>
              <a:t> = Nucleus </a:t>
            </a:r>
            <a:r>
              <a:rPr lang="en-US" sz="1200" dirty="0" err="1" smtClean="0"/>
              <a:t>Accumbens</a:t>
            </a:r>
            <a:endParaRPr lang="en-US" sz="1200" dirty="0"/>
          </a:p>
        </p:txBody>
      </p:sp>
      <p:pic>
        <p:nvPicPr>
          <p:cNvPr id="19458" name="Picture 2" descr="Image result for reward pathway direct indirect dru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0"/>
            <a:ext cx="6096000" cy="3618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1"/>
      <p:bldP spid="9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743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μ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Opioid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Receptors Must be Important for the Pharmacological effects of BPN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Novelty-Induced </a:t>
            </a:r>
            <a:r>
              <a:rPr lang="en-US" dirty="0" err="1" smtClean="0"/>
              <a:t>Hypophagia</a:t>
            </a:r>
            <a:r>
              <a:rPr lang="en-US" dirty="0" smtClean="0"/>
              <a:t> (NIH) Test:</a:t>
            </a:r>
          </a:p>
          <a:p>
            <a:pPr algn="ctr">
              <a:buNone/>
            </a:pPr>
            <a:r>
              <a:rPr lang="en-US" dirty="0" smtClean="0"/>
              <a:t>Experiment 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Novel Cage</a:t>
            </a:r>
            <a:endParaRPr lang="en-US" sz="2800" dirty="0">
              <a:latin typeface="Agency FB" pitchFamily="34" charset="0"/>
            </a:endParaRPr>
          </a:p>
        </p:txBody>
      </p:sp>
      <p:pic>
        <p:nvPicPr>
          <p:cNvPr id="73730" name="Picture 2" descr="Image result for bright ligh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0"/>
            <a:ext cx="13716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57800" y="2609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Latency to approach food is measured</a:t>
            </a:r>
            <a:endParaRPr lang="en-US" sz="2400" b="1" dirty="0"/>
          </a:p>
        </p:txBody>
      </p:sp>
      <p:pic>
        <p:nvPicPr>
          <p:cNvPr id="74754" name="Picture 2" descr="Image result for ip injection m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53000" y="1143000"/>
            <a:ext cx="5343525" cy="3743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62600" y="5029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Vehicle</a:t>
            </a:r>
          </a:p>
          <a:p>
            <a:pPr marL="342900" indent="-342900">
              <a:buAutoNum type="arabicParenR"/>
            </a:pPr>
            <a:r>
              <a:rPr lang="en-US" dirty="0" smtClean="0"/>
              <a:t>Morphine (MOR agonist)</a:t>
            </a:r>
          </a:p>
          <a:p>
            <a:pPr marL="342900" indent="-342900">
              <a:buAutoNum type="arabicParenR"/>
            </a:pPr>
            <a:r>
              <a:rPr lang="en-US" dirty="0" smtClean="0"/>
              <a:t>Nor-BNI (KOR antagonist)</a:t>
            </a:r>
            <a:endParaRPr lang="en-US" dirty="0"/>
          </a:p>
        </p:txBody>
      </p:sp>
      <p:pic>
        <p:nvPicPr>
          <p:cNvPr id="11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900" y="1981200"/>
            <a:ext cx="1409700" cy="14097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9000" y="2514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24 Hours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0" grpId="1"/>
      <p:bldP spid="12" grpId="0"/>
      <p:bldP spid="12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and nor-BNI had no effect on latency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 descr="Robinson Fig 3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4111" y="1143000"/>
            <a:ext cx="6302089" cy="4418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5742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and nor-BNI had no effect on the amount of food consumed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Robinson Fig 3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307075"/>
            <a:ext cx="6023974" cy="402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438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Κ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Opioid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Receptors are Less Important for the Pharmacological Effects of BPN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Novelty-Induced </a:t>
            </a:r>
            <a:r>
              <a:rPr lang="en-US" dirty="0" err="1" smtClean="0"/>
              <a:t>Hypophagia</a:t>
            </a:r>
            <a:r>
              <a:rPr lang="en-US" dirty="0" smtClean="0"/>
              <a:t> (NIH) Test:</a:t>
            </a:r>
          </a:p>
          <a:p>
            <a:pPr algn="ctr">
              <a:buNone/>
            </a:pPr>
            <a:r>
              <a:rPr lang="en-US" dirty="0" smtClean="0"/>
              <a:t>Experiment 3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Novel Cage</a:t>
            </a:r>
            <a:endParaRPr lang="en-US" sz="2800" dirty="0">
              <a:latin typeface="Agency FB" pitchFamily="34" charset="0"/>
            </a:endParaRPr>
          </a:p>
        </p:txBody>
      </p:sp>
      <p:pic>
        <p:nvPicPr>
          <p:cNvPr id="73730" name="Picture 2" descr="Image result for bright ligh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0"/>
            <a:ext cx="13716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57800" y="2609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Latency to approach food is measured</a:t>
            </a:r>
            <a:endParaRPr lang="en-US" sz="2400" b="1" dirty="0"/>
          </a:p>
        </p:txBody>
      </p:sp>
      <p:pic>
        <p:nvPicPr>
          <p:cNvPr id="74754" name="Picture 2" descr="Image result for ip injection m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53000" y="1143000"/>
            <a:ext cx="5343525" cy="3743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410200" y="5029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Vehicle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Cyprodime</a:t>
            </a:r>
            <a:r>
              <a:rPr lang="en-US" dirty="0" smtClean="0"/>
              <a:t> (MOR antagonist)</a:t>
            </a:r>
          </a:p>
        </p:txBody>
      </p:sp>
      <p:pic>
        <p:nvPicPr>
          <p:cNvPr id="11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900" y="1981200"/>
            <a:ext cx="1409700" cy="14097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9000" y="25146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1 Hour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&amp;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24 Hours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0" grpId="1"/>
      <p:bldP spid="12" grpId="0"/>
      <p:bldP spid="12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obinson Fig 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0"/>
            <a:ext cx="6561145" cy="4129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8745" y="27940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Cyprodime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at higher dose decreases latency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21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binson Fig 4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840" y="1536580"/>
            <a:ext cx="6202960" cy="3949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Cyprodime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on latency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219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binson Fig 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758" y="1562368"/>
            <a:ext cx="6073442" cy="40002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8288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Cyprodime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at higher dose increases food consumed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21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obinson Fig 4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597" y="1356180"/>
            <a:ext cx="6050805" cy="41456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Cyprodime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on food consumed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219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2</a:t>
            </a:r>
            <a:r>
              <a:rPr lang="en-US" dirty="0" smtClean="0"/>
              <a:t>.  Choice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pic>
        <p:nvPicPr>
          <p:cNvPr id="17410" name="Picture 2" descr="Image result for cho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74930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436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μ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Opioid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Receptors Antagonism Shows Similar Results in the NIH Test to BPN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Cyprodime’s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ffects appear to be short-lasting, however)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957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Novelty-Induced </a:t>
            </a:r>
            <a:r>
              <a:rPr lang="en-US" dirty="0" err="1" smtClean="0"/>
              <a:t>Hypophagia</a:t>
            </a:r>
            <a:r>
              <a:rPr lang="en-US" dirty="0" smtClean="0"/>
              <a:t> (NIH) Test:</a:t>
            </a:r>
          </a:p>
          <a:p>
            <a:pPr algn="ctr">
              <a:buNone/>
            </a:pPr>
            <a:r>
              <a:rPr lang="en-US" dirty="0" smtClean="0"/>
              <a:t>Experiment 4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72706" name="Picture 2" descr="Image result for peanut butter c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1828800" cy="886968"/>
          </a:xfrm>
          <a:prstGeom prst="rect">
            <a:avLst/>
          </a:prstGeom>
          <a:noFill/>
        </p:spPr>
      </p:pic>
      <p:pic>
        <p:nvPicPr>
          <p:cNvPr id="72712" name="Picture 8" descr="Image result for c57bl/6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733801"/>
            <a:ext cx="3352800" cy="1646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486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Novel Cage</a:t>
            </a:r>
            <a:endParaRPr lang="en-US" sz="2800" dirty="0">
              <a:latin typeface="Agency FB" pitchFamily="34" charset="0"/>
            </a:endParaRPr>
          </a:p>
        </p:txBody>
      </p:sp>
      <p:pic>
        <p:nvPicPr>
          <p:cNvPr id="73730" name="Picture 2" descr="Image result for bright ligh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86000"/>
            <a:ext cx="13716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57800" y="2609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Latency to approach food is measured</a:t>
            </a:r>
            <a:endParaRPr lang="en-US" sz="2400" b="1" dirty="0"/>
          </a:p>
        </p:txBody>
      </p:sp>
      <p:pic>
        <p:nvPicPr>
          <p:cNvPr id="74754" name="Picture 2" descr="Image result for ip injection m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53000" y="1143000"/>
            <a:ext cx="5343525" cy="3743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410200" y="5029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Vehicle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Naltrexone</a:t>
            </a:r>
            <a:endParaRPr lang="en-US" dirty="0" smtClean="0"/>
          </a:p>
        </p:txBody>
      </p:sp>
      <p:pic>
        <p:nvPicPr>
          <p:cNvPr id="11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900" y="1981200"/>
            <a:ext cx="1409700" cy="14097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9000" y="25146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1 Hour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&amp;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24 Hours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0" grpId="1"/>
      <p:bldP spid="12" grpId="0"/>
      <p:bldP spid="12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binson Fig 6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564" y="1249491"/>
            <a:ext cx="6812871" cy="43590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8288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decreases latency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21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binson Fig 6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4150" y="1276163"/>
            <a:ext cx="6675699" cy="43056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on latency to approach food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219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binson Fig 6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892" y="1279973"/>
            <a:ext cx="6866215" cy="42980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on food consumed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21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binson Fig 6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4167" y="1295215"/>
            <a:ext cx="6515665" cy="42675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Experiment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5742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Naltrexone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had no effect on food consumed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219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Hour Post-Administration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7630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1) BPN’s pharmacological activity is on MOR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1800" dirty="0" smtClean="0"/>
              <a:t>(How we know: </a:t>
            </a:r>
            <a:r>
              <a:rPr lang="en-US" sz="1800" dirty="0" err="1" smtClean="0"/>
              <a:t>Oprm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/</a:t>
            </a:r>
            <a:r>
              <a:rPr lang="en-US" sz="1800" baseline="-25000" dirty="0" smtClean="0"/>
              <a:t>-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mice did not undergo behavioral changes with treatment)</a:t>
            </a:r>
            <a:endParaRPr lang="en-US" sz="1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2) BPN acts as an MOR </a:t>
            </a:r>
            <a:r>
              <a:rPr lang="en-US" b="1" i="1" u="sng" dirty="0" smtClean="0"/>
              <a:t>ANTAGONIST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1800" dirty="0" smtClean="0"/>
              <a:t>(How we know: </a:t>
            </a:r>
            <a:r>
              <a:rPr lang="en-US" sz="1800" dirty="0" err="1" smtClean="0"/>
              <a:t>Cyprodime</a:t>
            </a:r>
            <a:r>
              <a:rPr lang="en-US" sz="1800" dirty="0" smtClean="0"/>
              <a:t> [and somewhat </a:t>
            </a:r>
            <a:r>
              <a:rPr lang="en-US" sz="1800" dirty="0" err="1" smtClean="0"/>
              <a:t>Naltrexone</a:t>
            </a:r>
            <a:r>
              <a:rPr lang="en-US" sz="1800" dirty="0" smtClean="0"/>
              <a:t>] had effects similar      to BPN…Also, KOR manipulation had no effect on behavior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  <a:endParaRPr lang="en-US" sz="1800" dirty="0" smtClean="0"/>
          </a:p>
          <a:p>
            <a:pPr>
              <a:buNone/>
            </a:pPr>
            <a:endParaRPr lang="en-US" b="1" i="1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Sorting it all out…(Discussion)</a:t>
            </a:r>
            <a:endParaRPr lang="en-US" dirty="0"/>
          </a:p>
        </p:txBody>
      </p:sp>
      <p:pic>
        <p:nvPicPr>
          <p:cNvPr id="4" name="Picture 6" descr="Image result for bupren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62200"/>
            <a:ext cx="990600" cy="14859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581400" y="3154680"/>
            <a:ext cx="1371599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2983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 descr="Image result for bupren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181600"/>
            <a:ext cx="990600" cy="14859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3505200" y="5974080"/>
            <a:ext cx="1371599" cy="4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1600" y="5802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" name="Picture 14" descr="Image result for red x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5554870"/>
            <a:ext cx="914400" cy="868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thought…</a:t>
            </a:r>
          </a:p>
          <a:p>
            <a:pPr lvl="1"/>
            <a:r>
              <a:rPr lang="en-US" dirty="0" smtClean="0"/>
              <a:t>The MOR agonist </a:t>
            </a:r>
            <a:r>
              <a:rPr lang="en-US" dirty="0" smtClean="0">
                <a:solidFill>
                  <a:srgbClr val="00B050"/>
                </a:solidFill>
              </a:rPr>
              <a:t>morphine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↑ impulsivity?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And MOR is inhibitory (</a:t>
            </a:r>
            <a:r>
              <a:rPr lang="en-US" dirty="0" err="1" smtClean="0">
                <a:latin typeface="Calibri"/>
                <a:cs typeface="Calibri"/>
              </a:rPr>
              <a:t>G</a:t>
            </a:r>
            <a:r>
              <a:rPr lang="en-US" baseline="-25000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)?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But…huh?</a:t>
            </a:r>
            <a:endParaRPr lang="en-US" dirty="0"/>
          </a:p>
        </p:txBody>
      </p:sp>
      <p:pic>
        <p:nvPicPr>
          <p:cNvPr id="4" name="Picture 2" descr="Image result for morphine reward circ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3200400"/>
            <a:ext cx="5048250" cy="3668396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895600" y="3733800"/>
            <a:ext cx="381000" cy="2286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38400" y="3502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Morphine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7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05" y="6248401"/>
            <a:ext cx="566265" cy="314325"/>
          </a:xfrm>
          <a:prstGeom prst="rect">
            <a:avLst/>
          </a:prstGeom>
          <a:noFill/>
        </p:spPr>
      </p:pic>
      <p:pic>
        <p:nvPicPr>
          <p:cNvPr id="8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41305" y="6400801"/>
            <a:ext cx="566265" cy="314325"/>
          </a:xfrm>
          <a:prstGeom prst="rect">
            <a:avLst/>
          </a:prstGeom>
          <a:noFill/>
        </p:spPr>
      </p:pic>
      <p:pic>
        <p:nvPicPr>
          <p:cNvPr id="9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4529610" y="5917171"/>
            <a:ext cx="566265" cy="314325"/>
          </a:xfrm>
          <a:prstGeom prst="rect">
            <a:avLst/>
          </a:prstGeom>
          <a:noFill/>
        </p:spPr>
      </p:pic>
      <p:pic>
        <p:nvPicPr>
          <p:cNvPr id="1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81935" y="5764771"/>
            <a:ext cx="566265" cy="314325"/>
          </a:xfrm>
          <a:prstGeom prst="rect">
            <a:avLst/>
          </a:prstGeom>
          <a:noFill/>
        </p:spPr>
      </p:pic>
      <p:pic>
        <p:nvPicPr>
          <p:cNvPr id="11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135" y="5917171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105" y="5715001"/>
            <a:ext cx="566265" cy="3143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86600" y="48006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Reward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&amp; Less Depression?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But…</a:t>
            </a:r>
          </a:p>
          <a:p>
            <a:pPr lvl="1"/>
            <a:r>
              <a:rPr lang="en-US" dirty="0" smtClean="0"/>
              <a:t>Stress-driven activation of MOR in VTA can </a:t>
            </a:r>
            <a:r>
              <a:rPr lang="en-US" dirty="0" smtClean="0">
                <a:latin typeface="Calibri"/>
                <a:cs typeface="Calibri"/>
              </a:rPr>
              <a:t>↓ DA in the </a:t>
            </a:r>
            <a:r>
              <a:rPr lang="en-US" dirty="0" err="1" smtClean="0">
                <a:latin typeface="Calibri"/>
                <a:cs typeface="Calibri"/>
              </a:rPr>
              <a:t>NAc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(</a:t>
            </a:r>
            <a:r>
              <a:rPr lang="en-US" sz="1800" dirty="0" err="1" smtClean="0">
                <a:latin typeface="Calibri"/>
                <a:cs typeface="Calibri"/>
              </a:rPr>
              <a:t>Latagliata</a:t>
            </a:r>
            <a:r>
              <a:rPr lang="en-US" sz="1800" dirty="0" smtClean="0">
                <a:latin typeface="Calibri"/>
                <a:cs typeface="Calibri"/>
              </a:rPr>
              <a:t> et al., 2014)</a:t>
            </a:r>
          </a:p>
          <a:p>
            <a:pPr lvl="2"/>
            <a:r>
              <a:rPr lang="en-US" sz="1600" dirty="0" smtClean="0">
                <a:latin typeface="Calibri"/>
                <a:cs typeface="Calibri"/>
              </a:rPr>
              <a:t>In this instance, MOR antagonism would produce hedonic effects</a:t>
            </a:r>
          </a:p>
          <a:p>
            <a:pPr lvl="3"/>
            <a:r>
              <a:rPr lang="en-US" sz="1400" dirty="0" smtClean="0">
                <a:latin typeface="Calibri"/>
                <a:cs typeface="Calibri"/>
              </a:rPr>
              <a:t>The </a:t>
            </a:r>
            <a:r>
              <a:rPr lang="en-US" sz="1400" dirty="0" err="1" smtClean="0">
                <a:latin typeface="Calibri"/>
                <a:cs typeface="Calibri"/>
              </a:rPr>
              <a:t>amygdala</a:t>
            </a:r>
            <a:r>
              <a:rPr lang="en-US" sz="1400" dirty="0" smtClean="0">
                <a:latin typeface="Calibri"/>
                <a:cs typeface="Calibri"/>
              </a:rPr>
              <a:t> is most likely involved </a:t>
            </a:r>
            <a:r>
              <a:rPr lang="en-US" sz="1200" dirty="0" smtClean="0">
                <a:latin typeface="Calibri"/>
                <a:cs typeface="Calibri"/>
              </a:rPr>
              <a:t>(Wilson &amp; </a:t>
            </a:r>
            <a:r>
              <a:rPr lang="en-US" sz="1200" dirty="0" err="1" smtClean="0">
                <a:latin typeface="Calibri"/>
                <a:cs typeface="Calibri"/>
              </a:rPr>
              <a:t>Junor</a:t>
            </a:r>
            <a:r>
              <a:rPr lang="en-US" sz="1200" dirty="0" smtClean="0">
                <a:latin typeface="Calibri"/>
                <a:cs typeface="Calibri"/>
              </a:rPr>
              <a:t>, 2008)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But…huh?</a:t>
            </a:r>
            <a:endParaRPr lang="en-US" dirty="0"/>
          </a:p>
        </p:txBody>
      </p:sp>
      <p:pic>
        <p:nvPicPr>
          <p:cNvPr id="4" name="Picture 2" descr="Image result for morphine reward circ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3200400"/>
            <a:ext cx="5048250" cy="3668396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895600" y="3733800"/>
            <a:ext cx="381000" cy="2286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38400" y="3502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Morphine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7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05" y="6248401"/>
            <a:ext cx="566265" cy="314325"/>
          </a:xfrm>
          <a:prstGeom prst="rect">
            <a:avLst/>
          </a:prstGeom>
          <a:noFill/>
        </p:spPr>
      </p:pic>
      <p:pic>
        <p:nvPicPr>
          <p:cNvPr id="8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41305" y="6400801"/>
            <a:ext cx="566265" cy="314325"/>
          </a:xfrm>
          <a:prstGeom prst="rect">
            <a:avLst/>
          </a:prstGeom>
          <a:noFill/>
        </p:spPr>
      </p:pic>
      <p:pic>
        <p:nvPicPr>
          <p:cNvPr id="9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4529610" y="5917171"/>
            <a:ext cx="566265" cy="314325"/>
          </a:xfrm>
          <a:prstGeom prst="rect">
            <a:avLst/>
          </a:prstGeom>
          <a:noFill/>
        </p:spPr>
      </p:pic>
      <p:pic>
        <p:nvPicPr>
          <p:cNvPr id="1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81935" y="5764771"/>
            <a:ext cx="566265" cy="314325"/>
          </a:xfrm>
          <a:prstGeom prst="rect">
            <a:avLst/>
          </a:prstGeom>
          <a:noFill/>
        </p:spPr>
      </p:pic>
      <p:pic>
        <p:nvPicPr>
          <p:cNvPr id="11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135" y="5917171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105" y="5715001"/>
            <a:ext cx="566265" cy="3143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866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Depression?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3810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STRESS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3962400"/>
            <a:ext cx="1295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4" name="Picture 2" descr="Image result for star transparent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124200" y="4038600"/>
            <a:ext cx="298256" cy="285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98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633472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en-US" dirty="0" smtClean="0"/>
              <a:t>An influence of </a:t>
            </a:r>
            <a:r>
              <a:rPr lang="en-US" dirty="0" err="1" smtClean="0"/>
              <a:t>opioids</a:t>
            </a:r>
            <a:r>
              <a:rPr lang="en-US" dirty="0" smtClean="0"/>
              <a:t> on </a:t>
            </a:r>
            <a:r>
              <a:rPr lang="en-US" dirty="0" smtClean="0"/>
              <a:t>depression </a:t>
            </a:r>
          </a:p>
          <a:p>
            <a:pPr lvl="1"/>
            <a:r>
              <a:rPr lang="en-US" dirty="0" smtClean="0"/>
              <a:t>BPN minimizes depression symptoms</a:t>
            </a:r>
          </a:p>
          <a:p>
            <a:pPr lvl="1"/>
            <a:r>
              <a:rPr lang="en-US" dirty="0" smtClean="0"/>
              <a:t>BPN antagonizes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-</a:t>
            </a:r>
            <a:r>
              <a:rPr lang="en-US" dirty="0" err="1" smtClean="0">
                <a:latin typeface="Calibri"/>
                <a:cs typeface="Calibri"/>
              </a:rPr>
              <a:t>opioid</a:t>
            </a:r>
            <a:r>
              <a:rPr lang="en-US" dirty="0" smtClean="0">
                <a:latin typeface="Calibri"/>
                <a:cs typeface="Calibri"/>
              </a:rPr>
              <a:t> receptors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Endogenous </a:t>
            </a:r>
            <a:r>
              <a:rPr lang="en-US" dirty="0" err="1" smtClean="0">
                <a:latin typeface="Calibri"/>
                <a:cs typeface="Calibri"/>
              </a:rPr>
              <a:t>opioids</a:t>
            </a:r>
            <a:r>
              <a:rPr lang="en-US" dirty="0" smtClean="0">
                <a:latin typeface="Calibri"/>
                <a:cs typeface="Calibri"/>
              </a:rPr>
              <a:t> are likely involved in mediating the onset and extinction of depressive behaviors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2.  Choice</a:t>
            </a:r>
          </a:p>
          <a:p>
            <a:pPr marL="880110" lvl="1" indent="-514350">
              <a:buNone/>
            </a:pPr>
            <a:r>
              <a:rPr lang="en-US" dirty="0" smtClean="0"/>
              <a:t>	-Complicated </a:t>
            </a:r>
            <a:r>
              <a:rPr lang="en-US" dirty="0" smtClean="0">
                <a:latin typeface="Calibri"/>
                <a:cs typeface="Calibri"/>
              </a:rPr>
              <a:t>→ Not completely understood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-Involves memory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	</a:t>
            </a:r>
            <a:r>
              <a:rPr lang="en-US" i="1" dirty="0" smtClean="0">
                <a:latin typeface="Calibri"/>
                <a:cs typeface="Calibri"/>
              </a:rPr>
              <a:t>-Goal-directed incentives require 				communication between the </a:t>
            </a:r>
            <a:r>
              <a:rPr lang="en-US" i="1" dirty="0" smtClean="0">
                <a:solidFill>
                  <a:srgbClr val="C00000"/>
                </a:solidFill>
                <a:latin typeface="Calibri"/>
                <a:cs typeface="Calibri"/>
              </a:rPr>
              <a:t>BLA</a:t>
            </a:r>
            <a:r>
              <a:rPr lang="en-US" i="1" dirty="0" smtClean="0">
                <a:latin typeface="Calibri"/>
                <a:cs typeface="Calibri"/>
              </a:rPr>
              <a:t> and the </a:t>
            </a:r>
            <a:r>
              <a:rPr lang="en-US" i="1" dirty="0" smtClean="0">
                <a:solidFill>
                  <a:srgbClr val="0070C0"/>
                </a:solidFill>
                <a:latin typeface="Calibri"/>
                <a:cs typeface="Calibri"/>
              </a:rPr>
              <a:t>IC</a:t>
            </a:r>
            <a:r>
              <a:rPr lang="en-US" i="1" dirty="0" smtClean="0">
                <a:latin typeface="Calibri"/>
                <a:cs typeface="Calibri"/>
              </a:rPr>
              <a:t> 			</a:t>
            </a:r>
            <a:r>
              <a:rPr lang="en-US" sz="1400" i="1" dirty="0" smtClean="0">
                <a:latin typeface="Calibri"/>
                <a:cs typeface="Calibri"/>
              </a:rPr>
              <a:t>(</a:t>
            </a:r>
            <a:r>
              <a:rPr lang="en-US" sz="1400" i="1" dirty="0" err="1" smtClean="0">
                <a:latin typeface="Calibri"/>
                <a:cs typeface="Calibri"/>
              </a:rPr>
              <a:t>Parkes</a:t>
            </a:r>
            <a:r>
              <a:rPr lang="en-US" sz="1400" i="1" dirty="0" smtClean="0">
                <a:latin typeface="Calibri"/>
                <a:cs typeface="Calibri"/>
              </a:rPr>
              <a:t> &amp; </a:t>
            </a:r>
            <a:r>
              <a:rPr lang="en-US" sz="1400" i="1" dirty="0" err="1" smtClean="0">
                <a:latin typeface="Calibri"/>
                <a:cs typeface="Calibri"/>
              </a:rPr>
              <a:t>Balleine</a:t>
            </a:r>
            <a:r>
              <a:rPr lang="en-US" sz="1400" i="1" dirty="0" smtClean="0">
                <a:latin typeface="Calibri"/>
                <a:cs typeface="Calibri"/>
              </a:rPr>
              <a:t>, 2013)</a:t>
            </a:r>
            <a:endParaRPr lang="en-US" sz="14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550223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</a:rPr>
              <a:t>BLA</a:t>
            </a:r>
            <a:r>
              <a:rPr lang="en-US" sz="1400" dirty="0" smtClean="0"/>
              <a:t> = </a:t>
            </a:r>
            <a:r>
              <a:rPr lang="en-US" sz="1400" dirty="0" err="1" smtClean="0"/>
              <a:t>Basolateral</a:t>
            </a:r>
            <a:r>
              <a:rPr lang="en-US" sz="1400" dirty="0" smtClean="0"/>
              <a:t> </a:t>
            </a:r>
            <a:r>
              <a:rPr lang="en-US" sz="1400" dirty="0" err="1" smtClean="0"/>
              <a:t>Amygdala</a:t>
            </a:r>
            <a:r>
              <a:rPr lang="en-US" sz="1400" dirty="0" smtClean="0"/>
              <a:t>; </a:t>
            </a:r>
            <a:r>
              <a:rPr lang="en-US" sz="1400" dirty="0" smtClean="0">
                <a:solidFill>
                  <a:srgbClr val="0070C0"/>
                </a:solidFill>
              </a:rPr>
              <a:t>IC</a:t>
            </a:r>
            <a:r>
              <a:rPr lang="en-US" sz="1400" dirty="0" smtClean="0"/>
              <a:t> = Insular Cortex</a:t>
            </a:r>
            <a:endParaRPr lang="en-US" sz="1400" dirty="0"/>
          </a:p>
        </p:txBody>
      </p:sp>
      <p:pic>
        <p:nvPicPr>
          <p:cNvPr id="23554" name="Picture 2" descr="Image result for basolateral amygdala insular cortex reward path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886200"/>
            <a:ext cx="25908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4" name="Picture 8" descr="Image result for very s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267200"/>
            <a:ext cx="2299766" cy="2209800"/>
          </a:xfrm>
          <a:prstGeom prst="rect">
            <a:avLst/>
          </a:prstGeom>
          <a:noFill/>
        </p:spPr>
      </p:pic>
      <p:pic>
        <p:nvPicPr>
          <p:cNvPr id="96262" name="Picture 6" descr="Image result for hap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133600"/>
            <a:ext cx="2971800" cy="1761565"/>
          </a:xfrm>
          <a:prstGeom prst="rect">
            <a:avLst/>
          </a:prstGeom>
          <a:noFill/>
        </p:spPr>
      </p:pic>
      <p:pic>
        <p:nvPicPr>
          <p:cNvPr id="96258" name="Picture 2" descr="Image result for depressed with thought bub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2590798"/>
            <a:ext cx="2819400" cy="281940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this fit our goal?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 CHRISTY" pitchFamily="2" charset="0"/>
              </a:rPr>
              <a:t>Motivation</a:t>
            </a:r>
            <a:endParaRPr lang="en-US" sz="2400" dirty="0">
              <a:solidFill>
                <a:srgbClr val="C00000"/>
              </a:solidFill>
              <a:latin typeface="AR CHRIST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676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Choice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676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ACTION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4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6430" y="2259570"/>
            <a:ext cx="566265" cy="3143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419600" y="395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</a:t>
            </a:r>
            <a:endParaRPr lang="en-US" sz="1400" dirty="0"/>
          </a:p>
        </p:txBody>
      </p:sp>
      <p:pic>
        <p:nvPicPr>
          <p:cNvPr id="26630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743200"/>
            <a:ext cx="566265" cy="314325"/>
          </a:xfrm>
          <a:prstGeom prst="rect">
            <a:avLst/>
          </a:prstGeom>
          <a:noFill/>
        </p:spPr>
      </p:pic>
      <p:pic>
        <p:nvPicPr>
          <p:cNvPr id="12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5800" y="2895600"/>
            <a:ext cx="566265" cy="314325"/>
          </a:xfrm>
          <a:prstGeom prst="rect">
            <a:avLst/>
          </a:prstGeom>
          <a:noFill/>
        </p:spPr>
      </p:pic>
      <p:pic>
        <p:nvPicPr>
          <p:cNvPr id="13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H="1">
            <a:off x="474105" y="2411970"/>
            <a:ext cx="566265" cy="314325"/>
          </a:xfrm>
          <a:prstGeom prst="rect">
            <a:avLst/>
          </a:prstGeom>
          <a:noFill/>
        </p:spPr>
      </p:pic>
      <p:pic>
        <p:nvPicPr>
          <p:cNvPr id="15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4630" y="2411970"/>
            <a:ext cx="566265" cy="314325"/>
          </a:xfrm>
          <a:prstGeom prst="rect">
            <a:avLst/>
          </a:prstGeom>
          <a:noFill/>
        </p:spPr>
      </p:pic>
      <p:pic>
        <p:nvPicPr>
          <p:cNvPr id="16" name="Picture 6" descr="Image result for dopamine 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09800"/>
            <a:ext cx="566265" cy="314325"/>
          </a:xfrm>
          <a:prstGeom prst="rect">
            <a:avLst/>
          </a:prstGeom>
          <a:noFill/>
        </p:spPr>
      </p:pic>
      <p:pic>
        <p:nvPicPr>
          <p:cNvPr id="66572" name="Picture 12" descr="Image result for endorph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733801"/>
            <a:ext cx="1051674" cy="381000"/>
          </a:xfrm>
          <a:prstGeom prst="rect">
            <a:avLst/>
          </a:prstGeom>
          <a:noFill/>
        </p:spPr>
      </p:pic>
      <p:pic>
        <p:nvPicPr>
          <p:cNvPr id="48" name="Picture 12" descr="Image result for endorph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27122">
            <a:off x="1905000" y="4191000"/>
            <a:ext cx="1051674" cy="381000"/>
          </a:xfrm>
          <a:prstGeom prst="rect">
            <a:avLst/>
          </a:prstGeom>
          <a:noFill/>
        </p:spPr>
      </p:pic>
      <p:pic>
        <p:nvPicPr>
          <p:cNvPr id="63" name="Picture 12" descr="Image result for endorph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50956">
            <a:off x="1623821" y="4660488"/>
            <a:ext cx="1051674" cy="381000"/>
          </a:xfrm>
          <a:prstGeom prst="rect">
            <a:avLst/>
          </a:prstGeom>
          <a:noFill/>
        </p:spPr>
      </p:pic>
      <p:pic>
        <p:nvPicPr>
          <p:cNvPr id="96260" name="Picture 4" descr="Image result for dead fish transparent background"/>
          <p:cNvPicPr>
            <a:picLocks noChangeAspect="1" noChangeArrowheads="1"/>
          </p:cNvPicPr>
          <p:nvPr/>
        </p:nvPicPr>
        <p:blipFill>
          <a:blip r:embed="rId8" cstate="print"/>
          <a:srcRect l="24953"/>
          <a:stretch>
            <a:fillRect/>
          </a:stretch>
        </p:blipFill>
        <p:spPr bwMode="auto">
          <a:xfrm>
            <a:off x="1600200" y="3009900"/>
            <a:ext cx="762000" cy="495300"/>
          </a:xfrm>
          <a:prstGeom prst="rect">
            <a:avLst/>
          </a:prstGeom>
          <a:noFill/>
        </p:spPr>
      </p:pic>
      <p:pic>
        <p:nvPicPr>
          <p:cNvPr id="96266" name="Picture 10" descr="Image result for hap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69226" y="2895600"/>
            <a:ext cx="2974774" cy="1981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1752600" y="5410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STRESS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676400" y="4572000"/>
            <a:ext cx="533400" cy="914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Image result for star transparent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V="1">
            <a:off x="1447800" y="4343400"/>
            <a:ext cx="298256" cy="285889"/>
          </a:xfrm>
          <a:prstGeom prst="rect">
            <a:avLst/>
          </a:prstGeom>
          <a:noFill/>
        </p:spPr>
      </p:pic>
      <p:pic>
        <p:nvPicPr>
          <p:cNvPr id="96268" name="Picture 12" descr="Image result for sadnes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24600" y="26670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728472"/>
          </a:xfrm>
        </p:spPr>
        <p:txBody>
          <a:bodyPr/>
          <a:lstStyle/>
          <a:p>
            <a:r>
              <a:rPr lang="en-US" dirty="0" smtClean="0"/>
              <a:t>How is the system regulated?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But what mechanism determines endogenous opioid contribution?</a:t>
            </a:r>
            <a:endParaRPr lang="en-US" dirty="0"/>
          </a:p>
        </p:txBody>
      </p:sp>
      <p:pic>
        <p:nvPicPr>
          <p:cNvPr id="99330" name="Picture 2" descr="Image result for reg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514600"/>
            <a:ext cx="3581400" cy="308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dirty="0" smtClean="0"/>
              <a:t>. Bringing everything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Orexin</a:t>
            </a:r>
            <a:r>
              <a:rPr lang="en-US" sz="3200" dirty="0" smtClean="0"/>
              <a:t> signaling in the VTA gates morphine-induced synaptic plasticity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304800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Baimel</a:t>
            </a:r>
            <a:r>
              <a:rPr lang="en-US" sz="1600" dirty="0" smtClean="0"/>
              <a:t>, C. &amp; </a:t>
            </a:r>
            <a:r>
              <a:rPr lang="en-US" sz="1600" dirty="0" err="1" smtClean="0"/>
              <a:t>Borgland</a:t>
            </a:r>
            <a:r>
              <a:rPr lang="en-US" sz="1600" dirty="0" smtClean="0"/>
              <a:t>, </a:t>
            </a:r>
            <a:r>
              <a:rPr lang="en-US" sz="1600" dirty="0"/>
              <a:t>S</a:t>
            </a:r>
            <a:r>
              <a:rPr lang="en-US" sz="1600" dirty="0" smtClean="0"/>
              <a:t>. L.</a:t>
            </a:r>
            <a:endParaRPr lang="en-US" sz="1600" dirty="0"/>
          </a:p>
        </p:txBody>
      </p:sp>
      <p:pic>
        <p:nvPicPr>
          <p:cNvPr id="9830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429000"/>
            <a:ext cx="5034233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71872"/>
          </a:xfrm>
        </p:spPr>
        <p:txBody>
          <a:bodyPr>
            <a:normAutofit/>
          </a:bodyPr>
          <a:lstStyle/>
          <a:p>
            <a:r>
              <a:rPr lang="en-US" dirty="0" err="1" smtClean="0"/>
              <a:t>Orexin</a:t>
            </a:r>
            <a:r>
              <a:rPr lang="en-US" dirty="0" smtClean="0"/>
              <a:t> is a Peptide </a:t>
            </a:r>
            <a:r>
              <a:rPr lang="en-US" dirty="0" err="1" smtClean="0"/>
              <a:t>Neurohormone</a:t>
            </a:r>
            <a:endParaRPr lang="en-US" dirty="0" smtClean="0"/>
          </a:p>
          <a:p>
            <a:pPr lvl="1"/>
            <a:r>
              <a:rPr lang="en-US" dirty="0" smtClean="0"/>
              <a:t>2 Types From Single Precursor Protein</a:t>
            </a:r>
          </a:p>
          <a:p>
            <a:pPr lvl="2"/>
            <a:r>
              <a:rPr lang="en-US" dirty="0" err="1" smtClean="0"/>
              <a:t>Orexin</a:t>
            </a:r>
            <a:r>
              <a:rPr lang="en-US" dirty="0" smtClean="0"/>
              <a:t> A (</a:t>
            </a:r>
            <a:r>
              <a:rPr lang="en-US" dirty="0" err="1" smtClean="0"/>
              <a:t>Hypocretin</a:t>
            </a:r>
            <a:r>
              <a:rPr lang="en-US" dirty="0" smtClean="0"/>
              <a:t> 1)    </a:t>
            </a:r>
            <a:r>
              <a:rPr lang="en-US" dirty="0" smtClean="0">
                <a:latin typeface="Calibri"/>
                <a:cs typeface="Calibri"/>
              </a:rPr>
              <a:t>→    33 </a:t>
            </a:r>
            <a:r>
              <a:rPr lang="en-US" dirty="0" err="1" smtClean="0">
                <a:latin typeface="Calibri"/>
                <a:cs typeface="Calibri"/>
              </a:rPr>
              <a:t>aa</a:t>
            </a:r>
            <a:endParaRPr lang="en-US" dirty="0" smtClean="0">
              <a:latin typeface="Calibri"/>
              <a:cs typeface="Calibri"/>
            </a:endParaRPr>
          </a:p>
          <a:p>
            <a:pPr lvl="3"/>
            <a:r>
              <a:rPr lang="en-US" dirty="0" smtClean="0">
                <a:latin typeface="Calibri"/>
                <a:cs typeface="Calibri"/>
              </a:rPr>
              <a:t>Binds Orx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 &amp; Orx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receptors with approximately equal affinity</a:t>
            </a:r>
          </a:p>
          <a:p>
            <a:pPr lvl="2"/>
            <a:r>
              <a:rPr lang="en-US" dirty="0" err="1" smtClean="0">
                <a:cs typeface="Calibri"/>
              </a:rPr>
              <a:t>Orexin</a:t>
            </a:r>
            <a:r>
              <a:rPr lang="en-US" dirty="0" smtClean="0">
                <a:cs typeface="Calibri"/>
              </a:rPr>
              <a:t> B (</a:t>
            </a:r>
            <a:r>
              <a:rPr lang="en-US" dirty="0" err="1" smtClean="0">
                <a:cs typeface="Calibri"/>
              </a:rPr>
              <a:t>Hypocretin</a:t>
            </a:r>
            <a:r>
              <a:rPr lang="en-US" dirty="0" smtClean="0">
                <a:cs typeface="Calibri"/>
              </a:rPr>
              <a:t> 2)   </a:t>
            </a:r>
            <a:r>
              <a:rPr lang="en-US" dirty="0" smtClean="0">
                <a:latin typeface="Calibri"/>
                <a:cs typeface="Calibri"/>
              </a:rPr>
              <a:t>→    28 </a:t>
            </a:r>
            <a:r>
              <a:rPr lang="en-US" dirty="0" err="1" smtClean="0">
                <a:latin typeface="Calibri"/>
                <a:cs typeface="Calibri"/>
              </a:rPr>
              <a:t>aa</a:t>
            </a:r>
            <a:endParaRPr lang="en-US" dirty="0" smtClean="0">
              <a:latin typeface="Calibri"/>
              <a:cs typeface="Calibri"/>
            </a:endParaRPr>
          </a:p>
          <a:p>
            <a:pPr lvl="3"/>
            <a:r>
              <a:rPr lang="en-US" dirty="0" smtClean="0">
                <a:latin typeface="Calibri"/>
                <a:cs typeface="Calibri"/>
              </a:rPr>
              <a:t>Binds Orx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receptor more readily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7" name="Picture 2" descr="Image result for orexin from precurs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01686"/>
            <a:ext cx="4267200" cy="2903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71872"/>
          </a:xfrm>
        </p:spPr>
        <p:txBody>
          <a:bodyPr>
            <a:normAutofit/>
          </a:bodyPr>
          <a:lstStyle/>
          <a:p>
            <a:r>
              <a:rPr lang="en-US" dirty="0" err="1" smtClean="0"/>
              <a:t>Orexin</a:t>
            </a:r>
            <a:r>
              <a:rPr lang="en-US" dirty="0" smtClean="0"/>
              <a:t> </a:t>
            </a:r>
            <a:r>
              <a:rPr lang="en-US" dirty="0" smtClean="0"/>
              <a:t>has far-reaching influences on brain </a:t>
            </a:r>
            <a:r>
              <a:rPr lang="en-US" dirty="0" smtClean="0"/>
              <a:t>activity/behavior</a:t>
            </a:r>
          </a:p>
          <a:p>
            <a:pPr lvl="1"/>
            <a:r>
              <a:rPr lang="en-US" dirty="0" smtClean="0"/>
              <a:t>Note: Projections to the VTA and </a:t>
            </a:r>
            <a:r>
              <a:rPr lang="en-US" dirty="0" err="1" smtClean="0"/>
              <a:t>NAc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5" name="Picture 6" descr="Image result for orexin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887285"/>
            <a:ext cx="4800600" cy="3665915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4114800" y="5181600"/>
            <a:ext cx="533400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95600" y="4953000"/>
            <a:ext cx="533400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71872"/>
          </a:xfrm>
        </p:spPr>
        <p:txBody>
          <a:bodyPr>
            <a:normAutofit/>
          </a:bodyPr>
          <a:lstStyle/>
          <a:p>
            <a:r>
              <a:rPr lang="en-US" dirty="0" err="1" smtClean="0"/>
              <a:t>Orexin</a:t>
            </a:r>
            <a:r>
              <a:rPr lang="en-US" dirty="0" smtClean="0"/>
              <a:t> is important </a:t>
            </a:r>
            <a:r>
              <a:rPr lang="en-US" dirty="0" smtClean="0"/>
              <a:t>in regulating:</a:t>
            </a:r>
          </a:p>
          <a:p>
            <a:pPr lvl="1"/>
            <a:r>
              <a:rPr lang="en-US" dirty="0" smtClean="0"/>
              <a:t>Arousal/Wakefulness</a:t>
            </a:r>
          </a:p>
          <a:p>
            <a:pPr lvl="1"/>
            <a:r>
              <a:rPr lang="en-US" dirty="0" smtClean="0"/>
              <a:t>Appetite</a:t>
            </a:r>
          </a:p>
          <a:p>
            <a:pPr lvl="1"/>
            <a:r>
              <a:rPr lang="en-US" dirty="0" smtClean="0"/>
              <a:t>Anxiety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100356" name="Picture 4" descr="Image result for wakefuln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408" y="1981200"/>
            <a:ext cx="4767592" cy="2971800"/>
          </a:xfrm>
          <a:prstGeom prst="rect">
            <a:avLst/>
          </a:prstGeom>
          <a:noFill/>
        </p:spPr>
      </p:pic>
      <p:pic>
        <p:nvPicPr>
          <p:cNvPr id="100358" name="Picture 6" descr="Image result for appet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14675"/>
            <a:ext cx="2971800" cy="2146907"/>
          </a:xfrm>
          <a:prstGeom prst="rect">
            <a:avLst/>
          </a:prstGeom>
          <a:noFill/>
        </p:spPr>
      </p:pic>
      <p:pic>
        <p:nvPicPr>
          <p:cNvPr id="100360" name="Picture 8" descr="Image result for anxie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876800"/>
            <a:ext cx="3581400" cy="2014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860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Synaptic Plasticity</a:t>
            </a:r>
          </a:p>
          <a:p>
            <a:pPr lvl="1"/>
            <a:r>
              <a:rPr lang="en-US" dirty="0" smtClean="0"/>
              <a:t>A change in synapse arrangement that leads to a stronger or weaker neuronal signaling</a:t>
            </a:r>
          </a:p>
          <a:p>
            <a:r>
              <a:rPr lang="en-US" dirty="0" smtClean="0"/>
              <a:t>Long-Term </a:t>
            </a:r>
            <a:r>
              <a:rPr lang="en-US" dirty="0" err="1" smtClean="0"/>
              <a:t>Potentiation</a:t>
            </a:r>
            <a:r>
              <a:rPr lang="en-US" dirty="0" smtClean="0"/>
              <a:t> (LTP)</a:t>
            </a:r>
          </a:p>
          <a:p>
            <a:pPr lvl="1"/>
            <a:r>
              <a:rPr lang="en-US" dirty="0" smtClean="0"/>
              <a:t>A change in synaptic organization that leads to a stronger signal</a:t>
            </a:r>
          </a:p>
          <a:p>
            <a:pPr lvl="2"/>
            <a:r>
              <a:rPr lang="en-US" dirty="0" smtClean="0"/>
              <a:t>Commonly involves activation of NMDA channels and trafficking of AMPA receptors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know…</a:t>
            </a:r>
            <a:endParaRPr lang="en-US" dirty="0"/>
          </a:p>
        </p:txBody>
      </p:sp>
      <p:pic>
        <p:nvPicPr>
          <p:cNvPr id="103426" name="Picture 2" descr="Image result for long term potenti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505200"/>
            <a:ext cx="3200400" cy="3225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4843272"/>
          </a:xfrm>
        </p:spPr>
        <p:txBody>
          <a:bodyPr>
            <a:normAutofit/>
          </a:bodyPr>
          <a:lstStyle/>
          <a:p>
            <a:pPr marL="624078" indent="-514350">
              <a:buAutoNum type="arabicParenR"/>
            </a:pPr>
            <a:r>
              <a:rPr lang="en-US" dirty="0" smtClean="0"/>
              <a:t>How is synaptic plasticity induced in the VTA?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r>
              <a:rPr lang="en-US" dirty="0" smtClean="0"/>
              <a:t>Is there a relationship between </a:t>
            </a:r>
            <a:r>
              <a:rPr lang="en-US" dirty="0" err="1" smtClean="0"/>
              <a:t>orexin</a:t>
            </a:r>
            <a:r>
              <a:rPr lang="en-US" dirty="0" smtClean="0"/>
              <a:t>, </a:t>
            </a:r>
            <a:r>
              <a:rPr lang="en-US" dirty="0" err="1" smtClean="0"/>
              <a:t>opioids</a:t>
            </a:r>
            <a:r>
              <a:rPr lang="en-US" dirty="0" smtClean="0"/>
              <a:t>, and synaptic rearrangement in the VTA?</a:t>
            </a:r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  <a:p>
            <a:pPr marL="624078" indent="-514350">
              <a:buAutoNum type="arabicParenR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Goals: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048000" y="1981200"/>
            <a:ext cx="1600199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5488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" pitchFamily="18" charset="0"/>
              </a:rPr>
              <a:t>?</a:t>
            </a:r>
            <a:endParaRPr lang="en-US" sz="3200" b="1" dirty="0"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549661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+</a:t>
            </a:r>
            <a:endParaRPr lang="en-US" sz="4400" b="1" dirty="0">
              <a:latin typeface="Century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590800" y="5885056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1800" y="519181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104450" name="Picture 2" descr="Image result for ventral tegmental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095" y="1371600"/>
            <a:ext cx="3366505" cy="1676400"/>
          </a:xfrm>
          <a:prstGeom prst="rect">
            <a:avLst/>
          </a:prstGeom>
          <a:noFill/>
        </p:spPr>
      </p:pic>
      <p:pic>
        <p:nvPicPr>
          <p:cNvPr id="30" name="Picture 2" descr="Image result for long term potent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95400"/>
            <a:ext cx="1828800" cy="1842867"/>
          </a:xfrm>
          <a:prstGeom prst="rect">
            <a:avLst/>
          </a:prstGeom>
          <a:noFill/>
        </p:spPr>
      </p:pic>
      <p:pic>
        <p:nvPicPr>
          <p:cNvPr id="104452" name="Picture 4" descr="Image result for ore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880928">
            <a:off x="-206280" y="5225470"/>
            <a:ext cx="2147748" cy="650154"/>
          </a:xfrm>
          <a:prstGeom prst="rect">
            <a:avLst/>
          </a:prstGeom>
          <a:noFill/>
        </p:spPr>
      </p:pic>
      <p:pic>
        <p:nvPicPr>
          <p:cNvPr id="104454" name="Picture 6" descr="Image result for endorph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970755">
            <a:off x="1100680" y="5504056"/>
            <a:ext cx="2027148" cy="734394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371600" y="504685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32" name="Picture 2" descr="Image result for long term potenti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5189824"/>
            <a:ext cx="1371600" cy="13821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562600" y="567163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+</a:t>
            </a:r>
            <a:endParaRPr lang="en-US" sz="4400" b="1" dirty="0">
              <a:latin typeface="Century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8800" y="522187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" pitchFamily="18" charset="0"/>
              </a:rPr>
              <a:t>?</a:t>
            </a:r>
            <a:endParaRPr lang="en-US" sz="4400" b="1" dirty="0">
              <a:latin typeface="Century" pitchFamily="18" charset="0"/>
            </a:endParaRPr>
          </a:p>
        </p:txBody>
      </p:sp>
      <p:pic>
        <p:nvPicPr>
          <p:cNvPr id="35" name="Picture 2" descr="Image result for ventral tegmental are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5113624"/>
            <a:ext cx="2971800" cy="147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7" grpId="0" animBg="1"/>
      <p:bldP spid="18" grpId="0"/>
      <p:bldP spid="31" grpId="0"/>
      <p:bldP spid="33" grpId="0"/>
      <p:bldP spid="3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6072"/>
          </a:xfrm>
        </p:spPr>
        <p:txBody>
          <a:bodyPr/>
          <a:lstStyle/>
          <a:p>
            <a:r>
              <a:rPr lang="en-US" dirty="0" smtClean="0"/>
              <a:t>Systemic Procedure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 (Simplified)</a:t>
            </a:r>
            <a:endParaRPr lang="en-US" dirty="0"/>
          </a:p>
        </p:txBody>
      </p:sp>
      <p:pic>
        <p:nvPicPr>
          <p:cNvPr id="105474" name="Picture 2" descr="Image result for rat intraperiton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25" y="2209800"/>
            <a:ext cx="2847975" cy="37433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3352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Drug Treatment 1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SB 334867 (Orx1R Antagonist)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Vehicle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No Treatment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2133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15 Minutes</a:t>
            </a:r>
            <a:endParaRPr lang="en-US" sz="2400" dirty="0"/>
          </a:p>
        </p:txBody>
      </p:sp>
      <p:pic>
        <p:nvPicPr>
          <p:cNvPr id="9" name="Picture 8" descr="Image result for clock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819400"/>
            <a:ext cx="2743200" cy="2743200"/>
          </a:xfrm>
          <a:prstGeom prst="rect">
            <a:avLst/>
          </a:prstGeom>
          <a:noFill/>
        </p:spPr>
      </p:pic>
      <p:pic>
        <p:nvPicPr>
          <p:cNvPr id="10" name="Picture 2" descr="Image result for rat intraperiton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0"/>
            <a:ext cx="2847975" cy="37433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09800" y="33528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Drug Treatment 2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Morphine</a:t>
            </a:r>
          </a:p>
          <a:p>
            <a:pPr marL="342900" indent="-342900" algn="ctr">
              <a:buAutoNum type="arabicParenR"/>
            </a:pPr>
            <a:r>
              <a:rPr lang="en-US" dirty="0" smtClean="0"/>
              <a:t>Saline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2133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24 Hours</a:t>
            </a:r>
            <a:endParaRPr lang="en-US" sz="2400" dirty="0"/>
          </a:p>
        </p:txBody>
      </p:sp>
      <p:pic>
        <p:nvPicPr>
          <p:cNvPr id="13" name="Picture 12" descr="Image result for clock transparent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819400"/>
            <a:ext cx="2743200" cy="2743200"/>
          </a:xfrm>
          <a:prstGeom prst="rect">
            <a:avLst/>
          </a:prstGeom>
          <a:noFill/>
        </p:spPr>
      </p:pic>
      <p:pic>
        <p:nvPicPr>
          <p:cNvPr id="105476" name="Picture 4" descr="Image result for dead rat draw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75" y="3124200"/>
            <a:ext cx="7019925" cy="2200275"/>
          </a:xfrm>
          <a:prstGeom prst="rect">
            <a:avLst/>
          </a:prstGeom>
          <a:noFill/>
        </p:spPr>
      </p:pic>
      <p:pic>
        <p:nvPicPr>
          <p:cNvPr id="105478" name="Picture 6" descr="Image result for brain section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971800"/>
            <a:ext cx="4229100" cy="2724151"/>
          </a:xfrm>
          <a:prstGeom prst="rect">
            <a:avLst/>
          </a:prstGeom>
          <a:noFill/>
        </p:spPr>
      </p:pic>
      <p:pic>
        <p:nvPicPr>
          <p:cNvPr id="105482" name="Picture 10" descr="Image result for electrophysiology neuroscience set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3788" y="2162175"/>
            <a:ext cx="5553812" cy="362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70" decel="100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70" decel="100000"/>
                                        <p:tgtEl>
                                          <p:spTgt spid="1054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100" dur="2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1" grpId="0"/>
      <p:bldP spid="11" grpId="1"/>
      <p:bldP spid="12" grpId="0"/>
      <p:bldP spid="12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imel and Borgland Fig 5A-C.png"/>
          <p:cNvPicPr>
            <a:picLocks noChangeAspect="1"/>
          </p:cNvPicPr>
          <p:nvPr/>
        </p:nvPicPr>
        <p:blipFill>
          <a:blip r:embed="rId3" cstate="print"/>
          <a:srcRect t="53569" r="1683"/>
          <a:stretch>
            <a:fillRect/>
          </a:stretch>
        </p:blipFill>
        <p:spPr>
          <a:xfrm>
            <a:off x="1143000" y="1524000"/>
            <a:ext cx="7192071" cy="3733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1260902"/>
            <a:ext cx="129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A way of labeling specific neurons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1295400"/>
            <a:ext cx="129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DA-specific cells are labeled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None/>
            </a:pPr>
            <a:r>
              <a:rPr lang="en-US" dirty="0" smtClean="0"/>
              <a:t>2.  Choice</a:t>
            </a:r>
          </a:p>
          <a:p>
            <a:pPr marL="880110" lvl="1" indent="-514350">
              <a:buNone/>
            </a:pPr>
            <a:r>
              <a:rPr lang="en-US" dirty="0" smtClean="0"/>
              <a:t>	-Complicated </a:t>
            </a:r>
            <a:r>
              <a:rPr lang="en-US" dirty="0" smtClean="0">
                <a:latin typeface="Calibri"/>
                <a:cs typeface="Calibri"/>
              </a:rPr>
              <a:t>→ Not completely understood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-Involves memory</a:t>
            </a:r>
          </a:p>
          <a:p>
            <a:pPr marL="880110" lvl="1" indent="-51435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			</a:t>
            </a:r>
            <a:r>
              <a:rPr lang="en-US" i="1" dirty="0" smtClean="0">
                <a:latin typeface="Calibri"/>
                <a:cs typeface="Calibri"/>
              </a:rPr>
              <a:t>-Preference requires input from the </a:t>
            </a:r>
            <a:r>
              <a:rPr lang="en-US" i="1" dirty="0" smtClean="0">
                <a:solidFill>
                  <a:srgbClr val="C00000"/>
                </a:solidFill>
                <a:latin typeface="Calibri"/>
                <a:cs typeface="Calibri"/>
              </a:rPr>
              <a:t>BLA</a:t>
            </a:r>
            <a:r>
              <a:rPr lang="en-US" i="1" dirty="0" smtClean="0">
                <a:latin typeface="Calibri"/>
                <a:cs typeface="Calibri"/>
              </a:rPr>
              <a:t> and 			</a:t>
            </a:r>
            <a:r>
              <a:rPr lang="en-US" i="1" dirty="0" smtClean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lang="en-US" i="1" dirty="0" smtClean="0">
                <a:solidFill>
                  <a:srgbClr val="0070C0"/>
                </a:solidFill>
                <a:latin typeface="Calibri"/>
                <a:cs typeface="Calibri"/>
              </a:rPr>
              <a:t>FC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sz="1400" i="1" dirty="0" smtClean="0">
                <a:latin typeface="Calibri"/>
                <a:cs typeface="Calibri"/>
              </a:rPr>
              <a:t>(</a:t>
            </a:r>
            <a:r>
              <a:rPr lang="en-US" sz="1400" i="1" dirty="0" err="1" smtClean="0">
                <a:latin typeface="Calibri"/>
                <a:cs typeface="Calibri"/>
              </a:rPr>
              <a:t>Winstanley</a:t>
            </a:r>
            <a:r>
              <a:rPr lang="en-US" sz="1400" i="1" dirty="0" smtClean="0">
                <a:latin typeface="Calibri"/>
                <a:cs typeface="Calibri"/>
              </a:rPr>
              <a:t> et al., 2004)</a:t>
            </a:r>
            <a:endParaRPr lang="en-US" sz="14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Decision-Making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550223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</a:rPr>
              <a:t>BLA</a:t>
            </a:r>
            <a:r>
              <a:rPr lang="en-US" sz="1400" dirty="0" smtClean="0"/>
              <a:t> = </a:t>
            </a:r>
            <a:r>
              <a:rPr lang="en-US" sz="1400" dirty="0" err="1" smtClean="0"/>
              <a:t>Basolateral</a:t>
            </a:r>
            <a:r>
              <a:rPr lang="en-US" sz="1400" dirty="0" smtClean="0"/>
              <a:t> </a:t>
            </a:r>
            <a:r>
              <a:rPr lang="en-US" sz="1400" dirty="0" err="1" smtClean="0"/>
              <a:t>Amygdala</a:t>
            </a:r>
            <a:r>
              <a:rPr lang="en-US" sz="1400" dirty="0" smtClean="0"/>
              <a:t>; </a:t>
            </a:r>
            <a:r>
              <a:rPr lang="en-US" sz="1400" dirty="0">
                <a:solidFill>
                  <a:srgbClr val="0070C0"/>
                </a:solidFill>
              </a:rPr>
              <a:t>O</a:t>
            </a:r>
            <a:r>
              <a:rPr lang="en-US" sz="1400" dirty="0" smtClean="0">
                <a:solidFill>
                  <a:srgbClr val="0070C0"/>
                </a:solidFill>
              </a:rPr>
              <a:t>FC</a:t>
            </a:r>
            <a:r>
              <a:rPr lang="en-US" sz="1400" dirty="0" smtClean="0"/>
              <a:t> = </a:t>
            </a:r>
            <a:r>
              <a:rPr lang="en-US" sz="1400" dirty="0" err="1" smtClean="0"/>
              <a:t>Orbitofrontal</a:t>
            </a:r>
            <a:r>
              <a:rPr lang="en-US" sz="1400" dirty="0" smtClean="0"/>
              <a:t> Cortex</a:t>
            </a:r>
            <a:endParaRPr lang="en-US" sz="1400" dirty="0"/>
          </a:p>
        </p:txBody>
      </p:sp>
      <p:pic>
        <p:nvPicPr>
          <p:cNvPr id="25602" name="Picture 2" descr="Image result for basolateral amygdala orbitofrontal cortex rew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451939"/>
            <a:ext cx="4114800" cy="3101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imel and Borgland Fig 1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982" y="1283784"/>
            <a:ext cx="8702418" cy="42827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422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AMPA membrane insertion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422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7012586" y="3202585"/>
            <a:ext cx="2357829" cy="228600"/>
          </a:xfrm>
          <a:prstGeom prst="rightArrow">
            <a:avLst>
              <a:gd name="adj1" fmla="val 42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96200" y="15634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#cells/#rats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 animBg="1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imel and Borgland Fig 1C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8450"/>
            <a:ext cx="9144000" cy="42010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6416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6670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imel and Borgland Fig 1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990600"/>
            <a:ext cx="4466695" cy="45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23622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23622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presynaptic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excitatory release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imel and Borgland Fig 1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99" y="1249538"/>
            <a:ext cx="9091602" cy="42368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565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postsynaptic (AMPA) response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5654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imel and Borgland Fig 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985609"/>
            <a:ext cx="5105400" cy="45924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22860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prevents excitatory postsynaptic response induced by morphine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2606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imel and Borgland Fig 3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139428"/>
            <a:ext cx="9144000" cy="44231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28194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7940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reverses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presynaptic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GABA inhibition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imel and Borgland Fig 3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143000"/>
            <a:ext cx="9144000" cy="44417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Morphine and the blockade (nonspecifically) of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Orx1R have no effect on postsynaptic inhibitory signaling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24272"/>
          </a:xfrm>
        </p:spPr>
        <p:txBody>
          <a:bodyPr/>
          <a:lstStyle/>
          <a:p>
            <a:r>
              <a:rPr lang="en-US" dirty="0" smtClean="0"/>
              <a:t>Systemic Morphine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00B050"/>
                </a:solidFill>
                <a:latin typeface="Calibri"/>
                <a:cs typeface="Calibri"/>
              </a:rPr>
              <a:t>↑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Potentiation</a:t>
            </a:r>
            <a:r>
              <a:rPr lang="en-US" dirty="0" smtClean="0">
                <a:latin typeface="Calibri"/>
                <a:cs typeface="Calibri"/>
              </a:rPr>
              <a:t> at </a:t>
            </a:r>
            <a:r>
              <a:rPr lang="en-US" dirty="0" smtClean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xcitatory Synapses onto VTA DA neurons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cs typeface="Calibri"/>
              </a:rPr>
              <a:t>Systemic Morphine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↓</a:t>
            </a:r>
            <a:r>
              <a:rPr lang="en-US" dirty="0" smtClean="0">
                <a:latin typeface="Calibri"/>
                <a:cs typeface="Calibri"/>
              </a:rPr>
              <a:t> Probability of </a:t>
            </a:r>
            <a:r>
              <a:rPr lang="en-US" dirty="0" err="1" smtClean="0">
                <a:latin typeface="Calibri"/>
                <a:cs typeface="Calibri"/>
              </a:rPr>
              <a:t>Presynaptic</a:t>
            </a:r>
            <a:r>
              <a:rPr lang="en-US" dirty="0" smtClean="0">
                <a:latin typeface="Calibri"/>
                <a:cs typeface="Calibri"/>
              </a:rPr>
              <a:t> GABA release onto VTA DA neurons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/>
              <a:t>Systemic </a:t>
            </a:r>
            <a:r>
              <a:rPr lang="en-US" dirty="0" err="1" smtClean="0"/>
              <a:t>Orexin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>
                <a:solidFill>
                  <a:srgbClr val="0070C0"/>
                </a:solidFill>
                <a:latin typeface="Calibri"/>
                <a:cs typeface="Calibri"/>
              </a:rPr>
              <a:t>Reverses</a:t>
            </a:r>
            <a:r>
              <a:rPr lang="en-US" dirty="0" smtClean="0">
                <a:latin typeface="Calibri"/>
                <a:cs typeface="Calibri"/>
              </a:rPr>
              <a:t> Morphine-Promoted Effects at Excitatory and Inhibitory Synapses onto VTA DA neurons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  <p:pic>
        <p:nvPicPr>
          <p:cNvPr id="5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10383"/>
            <a:ext cx="914400" cy="101813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733800" y="27432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mage result for long term potent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928" y="2057400"/>
            <a:ext cx="1299472" cy="1309467"/>
          </a:xfrm>
          <a:prstGeom prst="rect">
            <a:avLst/>
          </a:prstGeom>
          <a:noFill/>
        </p:spPr>
      </p:pic>
      <p:pic>
        <p:nvPicPr>
          <p:cNvPr id="10" name="Picture 2" descr="Image result for morp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114800"/>
            <a:ext cx="914400" cy="1018135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3733800" y="44958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858" name="Picture 2" descr="Image result for gaba rele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1143000" cy="1408147"/>
          </a:xfrm>
          <a:prstGeom prst="rect">
            <a:avLst/>
          </a:prstGeom>
          <a:noFill/>
        </p:spPr>
      </p:pic>
      <p:sp>
        <p:nvSpPr>
          <p:cNvPr id="13" name="Down Arrow 12"/>
          <p:cNvSpPr/>
          <p:nvPr/>
        </p:nvSpPr>
        <p:spPr>
          <a:xfrm>
            <a:off x="7010400" y="4191000"/>
            <a:ext cx="152400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imel and Borgland Fig 5A-C.png"/>
          <p:cNvPicPr>
            <a:picLocks noChangeAspect="1"/>
          </p:cNvPicPr>
          <p:nvPr/>
        </p:nvPicPr>
        <p:blipFill>
          <a:blip r:embed="rId3" cstate="print"/>
          <a:srcRect b="49492"/>
          <a:stretch>
            <a:fillRect/>
          </a:stretch>
        </p:blipFill>
        <p:spPr>
          <a:xfrm>
            <a:off x="1383246" y="1524000"/>
            <a:ext cx="6312954" cy="3505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16002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0.001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Blocking (nonspecifically) Orx1R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reverses the excitatory/inhibitory shift induced by morphine administration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651084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P &lt; 0.05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6200" y="4431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Systemic </a:t>
            </a:r>
            <a:r>
              <a:rPr lang="en-US" dirty="0" err="1" smtClean="0"/>
              <a:t>Orexin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Regulates the Morphine-Driven Shift from Inhibitory to </a:t>
            </a:r>
            <a:r>
              <a:rPr lang="en-US" dirty="0" err="1" smtClean="0">
                <a:latin typeface="Calibri"/>
                <a:cs typeface="Calibri"/>
              </a:rPr>
              <a:t>Exitatory</a:t>
            </a:r>
            <a:r>
              <a:rPr lang="en-US" dirty="0" smtClean="0">
                <a:latin typeface="Calibri"/>
                <a:cs typeface="Calibri"/>
              </a:rPr>
              <a:t> Signaling onto VTA </a:t>
            </a:r>
            <a:r>
              <a:rPr lang="en-US" dirty="0" err="1" smtClean="0">
                <a:latin typeface="Calibri"/>
                <a:cs typeface="Calibri"/>
              </a:rPr>
              <a:t>DAergic</a:t>
            </a:r>
            <a:r>
              <a:rPr lang="en-US" dirty="0" smtClean="0">
                <a:latin typeface="Calibri"/>
                <a:cs typeface="Calibri"/>
              </a:rPr>
              <a:t> neurons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But…does </a:t>
            </a:r>
            <a:r>
              <a:rPr lang="en-US" dirty="0" err="1" smtClean="0">
                <a:latin typeface="Calibri"/>
                <a:cs typeface="Calibri"/>
              </a:rPr>
              <a:t>orexin</a:t>
            </a:r>
            <a:r>
              <a:rPr lang="en-US" dirty="0" smtClean="0">
                <a:latin typeface="Calibri"/>
                <a:cs typeface="Calibri"/>
              </a:rPr>
              <a:t> work directly at the VTA, or is the effect mediated through some other connection?</a:t>
            </a:r>
          </a:p>
          <a:p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Results/Discussion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18914</TotalTime>
  <Words>4363</Words>
  <Application>Microsoft Office PowerPoint</Application>
  <PresentationFormat>On-screen Show (4:3)</PresentationFormat>
  <Paragraphs>930</Paragraphs>
  <Slides>122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Concourse</vt:lpstr>
      <vt:lpstr>Endogenous Opioids: A Link Between Depression and Impulsivity?</vt:lpstr>
      <vt:lpstr>What is decision-making?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</vt:lpstr>
      <vt:lpstr>Components of Decision-Making (In a Practical Sense)</vt:lpstr>
      <vt:lpstr>Components of Decision-Making (In a Practical Sense)</vt:lpstr>
      <vt:lpstr>But what about depression?</vt:lpstr>
      <vt:lpstr>Depression and Decision-Making</vt:lpstr>
      <vt:lpstr>Depression and Decision-Making (In a Practical Sense)</vt:lpstr>
      <vt:lpstr>Depression and Decision-Making (In a Practical Sense)</vt:lpstr>
      <vt:lpstr>Depression and Decision-Making</vt:lpstr>
      <vt:lpstr>A Role for Endogenous Opioids?</vt:lpstr>
      <vt:lpstr>A Role for Endogenous Opioids?</vt:lpstr>
      <vt:lpstr>A Role for Endogenous Opioids?</vt:lpstr>
      <vt:lpstr>Breaking It Down…</vt:lpstr>
      <vt:lpstr>1. An influence of opioids on decision-making  </vt:lpstr>
      <vt:lpstr>Things to know…</vt:lpstr>
      <vt:lpstr>Things to know…</vt:lpstr>
      <vt:lpstr>Goals:</vt:lpstr>
      <vt:lpstr>Methods Overview (Simplified)</vt:lpstr>
      <vt:lpstr>Methods Overview (Simplified)</vt:lpstr>
      <vt:lpstr>Methods Overview (Simplified)</vt:lpstr>
      <vt:lpstr>Methods Overview (Simplified)</vt:lpstr>
      <vt:lpstr>Methods Overview (Simplified)</vt:lpstr>
      <vt:lpstr>Methods Overview (Simplified)</vt:lpstr>
      <vt:lpstr>Methods Overview (Simplified)</vt:lpstr>
      <vt:lpstr>Results</vt:lpstr>
      <vt:lpstr>Results</vt:lpstr>
      <vt:lpstr>Results</vt:lpstr>
      <vt:lpstr>Results/Discussion</vt:lpstr>
      <vt:lpstr>Results/Discussion</vt:lpstr>
      <vt:lpstr>Results/Discussion</vt:lpstr>
      <vt:lpstr>Results</vt:lpstr>
      <vt:lpstr>Results</vt:lpstr>
      <vt:lpstr>Results</vt:lpstr>
      <vt:lpstr>Results/Discussion</vt:lpstr>
      <vt:lpstr>Results</vt:lpstr>
      <vt:lpstr>Results</vt:lpstr>
      <vt:lpstr>Results</vt:lpstr>
      <vt:lpstr>Results/Discussion</vt:lpstr>
      <vt:lpstr>How does this fit our goal?</vt:lpstr>
      <vt:lpstr>How does this fit our goal?</vt:lpstr>
      <vt:lpstr>…But what about depression?</vt:lpstr>
      <vt:lpstr>2. An influence of opioids on depression</vt:lpstr>
      <vt:lpstr>Things to know…</vt:lpstr>
      <vt:lpstr>Goals:</vt:lpstr>
      <vt:lpstr>Methods Overview (Simplified)</vt:lpstr>
      <vt:lpstr>Results from Training Day</vt:lpstr>
      <vt:lpstr>Methods Overview (Simplified)</vt:lpstr>
      <vt:lpstr>Methods Overview (Simplified)</vt:lpstr>
      <vt:lpstr>Results from Experiment 1</vt:lpstr>
      <vt:lpstr>Results from Experiment 1</vt:lpstr>
      <vt:lpstr>Results from Experiment 1</vt:lpstr>
      <vt:lpstr>Methods Overview (Simplified)</vt:lpstr>
      <vt:lpstr>Results from Experiment 2</vt:lpstr>
      <vt:lpstr>Results from Experiment 2</vt:lpstr>
      <vt:lpstr>Results from Experiment 2</vt:lpstr>
      <vt:lpstr>Methods Overview (Simplified)</vt:lpstr>
      <vt:lpstr>Results from Experiment 3</vt:lpstr>
      <vt:lpstr>Results from Experiment 3</vt:lpstr>
      <vt:lpstr>Results from Experiment 3</vt:lpstr>
      <vt:lpstr>Results from Experiment 3</vt:lpstr>
      <vt:lpstr>Results from Experiment 3</vt:lpstr>
      <vt:lpstr>Methods Overview (Simplified)</vt:lpstr>
      <vt:lpstr>Results from Experiment 4</vt:lpstr>
      <vt:lpstr>Results from Experiment 4</vt:lpstr>
      <vt:lpstr>Results from Experiment 4</vt:lpstr>
      <vt:lpstr>Results from Experiment 3</vt:lpstr>
      <vt:lpstr>Sorting it all out…(Discussion)</vt:lpstr>
      <vt:lpstr>But…huh?</vt:lpstr>
      <vt:lpstr>But…huh?</vt:lpstr>
      <vt:lpstr>How does this fit our goal?</vt:lpstr>
      <vt:lpstr>How does this fit our goal?</vt:lpstr>
      <vt:lpstr>But what mechanism determines endogenous opioid contribution?</vt:lpstr>
      <vt:lpstr>3. Bringing everything together</vt:lpstr>
      <vt:lpstr>Things to know…</vt:lpstr>
      <vt:lpstr>Things to know…</vt:lpstr>
      <vt:lpstr>Things to know…</vt:lpstr>
      <vt:lpstr>Things to know…</vt:lpstr>
      <vt:lpstr>Goals:</vt:lpstr>
      <vt:lpstr>Methods Overview (Simplified)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Results/Discussion</vt:lpstr>
      <vt:lpstr>Results</vt:lpstr>
      <vt:lpstr>Results/Discussion</vt:lpstr>
      <vt:lpstr>Methods Overview (Simplified)</vt:lpstr>
      <vt:lpstr>Results</vt:lpstr>
      <vt:lpstr>Results</vt:lpstr>
      <vt:lpstr>Results</vt:lpstr>
      <vt:lpstr>Results</vt:lpstr>
      <vt:lpstr>Results</vt:lpstr>
      <vt:lpstr>Results/Discussion</vt:lpstr>
      <vt:lpstr>Sorting it all out…(Discussion)</vt:lpstr>
      <vt:lpstr>How does this fit our goal?</vt:lpstr>
      <vt:lpstr>How does this fit our goal?</vt:lpstr>
      <vt:lpstr>How does this fit our goal?</vt:lpstr>
      <vt:lpstr>How does this fit our goal?</vt:lpstr>
      <vt:lpstr>How does this fit our goal?</vt:lpstr>
      <vt:lpstr>How does this fit our goal?</vt:lpstr>
      <vt:lpstr>The End Message</vt:lpstr>
      <vt:lpstr>The End Message</vt:lpstr>
      <vt:lpstr>References:</vt:lpstr>
      <vt:lpstr>References:</vt:lpstr>
      <vt:lpstr>Slide 118</vt:lpstr>
      <vt:lpstr>Slide 119</vt:lpstr>
      <vt:lpstr>Slide 120</vt:lpstr>
      <vt:lpstr>Slide 121</vt:lpstr>
      <vt:lpstr>How does this fit our goal?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 Yaeger</dc:creator>
  <cp:lastModifiedBy>J Yaeger</cp:lastModifiedBy>
  <cp:revision>108</cp:revision>
  <dcterms:created xsi:type="dcterms:W3CDTF">2017-01-20T17:26:24Z</dcterms:created>
  <dcterms:modified xsi:type="dcterms:W3CDTF">2017-02-02T20:41:06Z</dcterms:modified>
</cp:coreProperties>
</file>